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5" r:id="rId3"/>
    <p:sldId id="281" r:id="rId4"/>
    <p:sldId id="263" r:id="rId5"/>
    <p:sldId id="277" r:id="rId6"/>
    <p:sldId id="270" r:id="rId7"/>
    <p:sldId id="266" r:id="rId8"/>
    <p:sldId id="264" r:id="rId9"/>
    <p:sldId id="271" r:id="rId10"/>
    <p:sldId id="280" r:id="rId11"/>
    <p:sldId id="262" r:id="rId12"/>
    <p:sldId id="259" r:id="rId13"/>
    <p:sldId id="267" r:id="rId14"/>
    <p:sldId id="269" r:id="rId15"/>
    <p:sldId id="279" r:id="rId16"/>
    <p:sldId id="278" r:id="rId1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CCFFFF"/>
    <a:srgbClr val="A8CFF2"/>
    <a:srgbClr val="99CCFF"/>
    <a:srgbClr val="DCECFA"/>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83" autoAdjust="0"/>
    <p:restoredTop sz="94660"/>
  </p:normalViewPr>
  <p:slideViewPr>
    <p:cSldViewPr snapToGrid="0">
      <p:cViewPr varScale="1">
        <p:scale>
          <a:sx n="80" d="100"/>
          <a:sy n="80" d="100"/>
        </p:scale>
        <p:origin x="744" y="24"/>
      </p:cViewPr>
      <p:guideLst/>
    </p:cSldViewPr>
  </p:slideViewPr>
  <p:notesTextViewPr>
    <p:cViewPr>
      <p:scale>
        <a:sx n="1" d="1"/>
        <a:sy n="1" d="1"/>
      </p:scale>
      <p:origin x="0" y="0"/>
    </p:cViewPr>
  </p:notesTextViewPr>
  <p:notesViewPr>
    <p:cSldViewPr snapToGrid="0">
      <p:cViewPr varScale="1">
        <p:scale>
          <a:sx n="50" d="100"/>
          <a:sy n="50" d="100"/>
        </p:scale>
        <p:origin x="1852" y="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8FCB5E-3675-43E3-B300-D0E4F437AE2C}" type="datetimeFigureOut">
              <a:rPr kumimoji="1" lang="ja-JP" altLang="en-US" smtClean="0"/>
              <a:t>2024/5/30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765AEA-A28E-4D0A-BFAC-D1DECD68B980}" type="slidenum">
              <a:rPr kumimoji="1" lang="ja-JP" altLang="en-US" smtClean="0"/>
              <a:t>‹#›</a:t>
            </a:fld>
            <a:endParaRPr kumimoji="1" lang="ja-JP" altLang="en-US"/>
          </a:p>
        </p:txBody>
      </p:sp>
    </p:spTree>
    <p:extLst>
      <p:ext uri="{BB962C8B-B14F-4D97-AF65-F5344CB8AC3E}">
        <p14:creationId xmlns:p14="http://schemas.microsoft.com/office/powerpoint/2010/main" val="21690959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C765AEA-A28E-4D0A-BFAC-D1DECD68B980}" type="slidenum">
              <a:rPr kumimoji="1" lang="ja-JP" altLang="en-US" smtClean="0"/>
              <a:t>2</a:t>
            </a:fld>
            <a:endParaRPr kumimoji="1" lang="ja-JP" altLang="en-US"/>
          </a:p>
        </p:txBody>
      </p:sp>
    </p:spTree>
    <p:extLst>
      <p:ext uri="{BB962C8B-B14F-4D97-AF65-F5344CB8AC3E}">
        <p14:creationId xmlns:p14="http://schemas.microsoft.com/office/powerpoint/2010/main" val="2347721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C765AEA-A28E-4D0A-BFAC-D1DECD68B980}" type="slidenum">
              <a:rPr kumimoji="1" lang="ja-JP" altLang="en-US" smtClean="0"/>
              <a:t>3</a:t>
            </a:fld>
            <a:endParaRPr kumimoji="1" lang="ja-JP" altLang="en-US"/>
          </a:p>
        </p:txBody>
      </p:sp>
    </p:spTree>
    <p:extLst>
      <p:ext uri="{BB962C8B-B14F-4D97-AF65-F5344CB8AC3E}">
        <p14:creationId xmlns:p14="http://schemas.microsoft.com/office/powerpoint/2010/main" val="1009636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C765AEA-A28E-4D0A-BFAC-D1DECD68B980}" type="slidenum">
              <a:rPr kumimoji="1" lang="ja-JP" altLang="en-US" smtClean="0"/>
              <a:t>4</a:t>
            </a:fld>
            <a:endParaRPr kumimoji="1" lang="ja-JP" altLang="en-US"/>
          </a:p>
        </p:txBody>
      </p:sp>
    </p:spTree>
    <p:extLst>
      <p:ext uri="{BB962C8B-B14F-4D97-AF65-F5344CB8AC3E}">
        <p14:creationId xmlns:p14="http://schemas.microsoft.com/office/powerpoint/2010/main" val="14318147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C765AEA-A28E-4D0A-BFAC-D1DECD68B980}" type="slidenum">
              <a:rPr kumimoji="1" lang="ja-JP" altLang="en-US" smtClean="0"/>
              <a:t>6</a:t>
            </a:fld>
            <a:endParaRPr kumimoji="1" lang="ja-JP" altLang="en-US"/>
          </a:p>
        </p:txBody>
      </p:sp>
    </p:spTree>
    <p:extLst>
      <p:ext uri="{BB962C8B-B14F-4D97-AF65-F5344CB8AC3E}">
        <p14:creationId xmlns:p14="http://schemas.microsoft.com/office/powerpoint/2010/main" val="3870364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C765AEA-A28E-4D0A-BFAC-D1DECD68B980}" type="slidenum">
              <a:rPr kumimoji="1" lang="ja-JP" altLang="en-US" smtClean="0"/>
              <a:t>7</a:t>
            </a:fld>
            <a:endParaRPr kumimoji="1" lang="ja-JP" altLang="en-US"/>
          </a:p>
        </p:txBody>
      </p:sp>
    </p:spTree>
    <p:extLst>
      <p:ext uri="{BB962C8B-B14F-4D97-AF65-F5344CB8AC3E}">
        <p14:creationId xmlns:p14="http://schemas.microsoft.com/office/powerpoint/2010/main" val="4171183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C765AEA-A28E-4D0A-BFAC-D1DECD68B980}" type="slidenum">
              <a:rPr kumimoji="1" lang="ja-JP" altLang="en-US" smtClean="0"/>
              <a:t>8</a:t>
            </a:fld>
            <a:endParaRPr kumimoji="1" lang="ja-JP" altLang="en-US"/>
          </a:p>
        </p:txBody>
      </p:sp>
    </p:spTree>
    <p:extLst>
      <p:ext uri="{BB962C8B-B14F-4D97-AF65-F5344CB8AC3E}">
        <p14:creationId xmlns:p14="http://schemas.microsoft.com/office/powerpoint/2010/main" val="3116528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C765AEA-A28E-4D0A-BFAC-D1DECD68B980}" type="slidenum">
              <a:rPr kumimoji="1" lang="ja-JP" altLang="en-US" smtClean="0"/>
              <a:t>12</a:t>
            </a:fld>
            <a:endParaRPr kumimoji="1" lang="ja-JP" altLang="en-US"/>
          </a:p>
        </p:txBody>
      </p:sp>
    </p:spTree>
    <p:extLst>
      <p:ext uri="{BB962C8B-B14F-4D97-AF65-F5344CB8AC3E}">
        <p14:creationId xmlns:p14="http://schemas.microsoft.com/office/powerpoint/2010/main" val="2493969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60FB51-E3C5-4C95-B9AE-7BCE34E3319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644984C-BAF6-4229-A876-1E94C092F5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62D8F91-E01F-49CB-AC01-52B6977EC059}"/>
              </a:ext>
            </a:extLst>
          </p:cNvPr>
          <p:cNvSpPr>
            <a:spLocks noGrp="1"/>
          </p:cNvSpPr>
          <p:nvPr>
            <p:ph type="dt" sz="half" idx="10"/>
          </p:nvPr>
        </p:nvSpPr>
        <p:spPr/>
        <p:txBody>
          <a:bodyPr/>
          <a:lstStyle/>
          <a:p>
            <a:fld id="{FF8A47EB-3771-437B-9CCD-A1B8AB826B0C}" type="datetime1">
              <a:rPr kumimoji="1" lang="ja-JP" altLang="en-US" smtClean="0"/>
              <a:t>2024/5/30</a:t>
            </a:fld>
            <a:endParaRPr kumimoji="1" lang="ja-JP" altLang="en-US"/>
          </a:p>
        </p:txBody>
      </p:sp>
      <p:sp>
        <p:nvSpPr>
          <p:cNvPr id="5" name="フッター プレースホルダー 4">
            <a:extLst>
              <a:ext uri="{FF2B5EF4-FFF2-40B4-BE49-F238E27FC236}">
                <a16:creationId xmlns:a16="http://schemas.microsoft.com/office/drawing/2014/main" id="{3431D6F8-BF7F-4D54-A7FF-4FBFCE4A8D0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8598E9B-EFBF-4644-AE09-ED5E88A2753F}"/>
              </a:ext>
            </a:extLst>
          </p:cNvPr>
          <p:cNvSpPr>
            <a:spLocks noGrp="1"/>
          </p:cNvSpPr>
          <p:nvPr>
            <p:ph type="sldNum" sz="quarter" idx="12"/>
          </p:nvPr>
        </p:nvSpPr>
        <p:spPr/>
        <p:txBody>
          <a:bodyPr/>
          <a:lstStyle/>
          <a:p>
            <a:fld id="{B766EA7D-E8E5-41AA-A4F4-896E8831CD74}" type="slidenum">
              <a:rPr kumimoji="1" lang="ja-JP" altLang="en-US" smtClean="0"/>
              <a:t>‹#›</a:t>
            </a:fld>
            <a:endParaRPr kumimoji="1" lang="ja-JP" altLang="en-US"/>
          </a:p>
        </p:txBody>
      </p:sp>
    </p:spTree>
    <p:extLst>
      <p:ext uri="{BB962C8B-B14F-4D97-AF65-F5344CB8AC3E}">
        <p14:creationId xmlns:p14="http://schemas.microsoft.com/office/powerpoint/2010/main" val="3142569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E9F608-FABE-4CDF-B928-F09AD55D3BC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1541296-EF5C-400A-B061-180E3A20C3C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67FA3AC-52AE-4974-AB6B-84F3FD98ACE4}"/>
              </a:ext>
            </a:extLst>
          </p:cNvPr>
          <p:cNvSpPr>
            <a:spLocks noGrp="1"/>
          </p:cNvSpPr>
          <p:nvPr>
            <p:ph type="dt" sz="half" idx="10"/>
          </p:nvPr>
        </p:nvSpPr>
        <p:spPr/>
        <p:txBody>
          <a:bodyPr/>
          <a:lstStyle/>
          <a:p>
            <a:fld id="{8B3A9C12-3122-4C3A-85D7-B1C87F97AAA5}" type="datetime1">
              <a:rPr kumimoji="1" lang="ja-JP" altLang="en-US" smtClean="0"/>
              <a:t>2024/5/30</a:t>
            </a:fld>
            <a:endParaRPr kumimoji="1" lang="ja-JP" altLang="en-US"/>
          </a:p>
        </p:txBody>
      </p:sp>
      <p:sp>
        <p:nvSpPr>
          <p:cNvPr id="5" name="フッター プレースホルダー 4">
            <a:extLst>
              <a:ext uri="{FF2B5EF4-FFF2-40B4-BE49-F238E27FC236}">
                <a16:creationId xmlns:a16="http://schemas.microsoft.com/office/drawing/2014/main" id="{380FE02A-DEE8-4193-B3E1-CBCDF611CA6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39EDBF4-1F99-40BB-AD38-20D353B03ABE}"/>
              </a:ext>
            </a:extLst>
          </p:cNvPr>
          <p:cNvSpPr>
            <a:spLocks noGrp="1"/>
          </p:cNvSpPr>
          <p:nvPr>
            <p:ph type="sldNum" sz="quarter" idx="12"/>
          </p:nvPr>
        </p:nvSpPr>
        <p:spPr/>
        <p:txBody>
          <a:bodyPr/>
          <a:lstStyle/>
          <a:p>
            <a:fld id="{B766EA7D-E8E5-41AA-A4F4-896E8831CD74}" type="slidenum">
              <a:rPr kumimoji="1" lang="ja-JP" altLang="en-US" smtClean="0"/>
              <a:t>‹#›</a:t>
            </a:fld>
            <a:endParaRPr kumimoji="1" lang="ja-JP" altLang="en-US"/>
          </a:p>
        </p:txBody>
      </p:sp>
    </p:spTree>
    <p:extLst>
      <p:ext uri="{BB962C8B-B14F-4D97-AF65-F5344CB8AC3E}">
        <p14:creationId xmlns:p14="http://schemas.microsoft.com/office/powerpoint/2010/main" val="2728051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B0EB285-AC3C-42CB-AFF0-CCD087A7A08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0D44FA6-6386-4C3D-BE17-BA8F0B6C3336}"/>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48555BF-5C6E-4198-85E2-AA5DE915F596}"/>
              </a:ext>
            </a:extLst>
          </p:cNvPr>
          <p:cNvSpPr>
            <a:spLocks noGrp="1"/>
          </p:cNvSpPr>
          <p:nvPr>
            <p:ph type="dt" sz="half" idx="10"/>
          </p:nvPr>
        </p:nvSpPr>
        <p:spPr/>
        <p:txBody>
          <a:bodyPr/>
          <a:lstStyle/>
          <a:p>
            <a:fld id="{A9D0600B-CB08-4965-A46F-D76B7D8CB506}" type="datetime1">
              <a:rPr kumimoji="1" lang="ja-JP" altLang="en-US" smtClean="0"/>
              <a:t>2024/5/30</a:t>
            </a:fld>
            <a:endParaRPr kumimoji="1" lang="ja-JP" altLang="en-US"/>
          </a:p>
        </p:txBody>
      </p:sp>
      <p:sp>
        <p:nvSpPr>
          <p:cNvPr id="5" name="フッター プレースホルダー 4">
            <a:extLst>
              <a:ext uri="{FF2B5EF4-FFF2-40B4-BE49-F238E27FC236}">
                <a16:creationId xmlns:a16="http://schemas.microsoft.com/office/drawing/2014/main" id="{F3DBAF75-8F81-43AA-B481-E35C42AE585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B23E72F-E293-4238-B531-C06D897C7F28}"/>
              </a:ext>
            </a:extLst>
          </p:cNvPr>
          <p:cNvSpPr>
            <a:spLocks noGrp="1"/>
          </p:cNvSpPr>
          <p:nvPr>
            <p:ph type="sldNum" sz="quarter" idx="12"/>
          </p:nvPr>
        </p:nvSpPr>
        <p:spPr/>
        <p:txBody>
          <a:bodyPr/>
          <a:lstStyle/>
          <a:p>
            <a:fld id="{B766EA7D-E8E5-41AA-A4F4-896E8831CD74}" type="slidenum">
              <a:rPr kumimoji="1" lang="ja-JP" altLang="en-US" smtClean="0"/>
              <a:t>‹#›</a:t>
            </a:fld>
            <a:endParaRPr kumimoji="1" lang="ja-JP" altLang="en-US"/>
          </a:p>
        </p:txBody>
      </p:sp>
    </p:spTree>
    <p:extLst>
      <p:ext uri="{BB962C8B-B14F-4D97-AF65-F5344CB8AC3E}">
        <p14:creationId xmlns:p14="http://schemas.microsoft.com/office/powerpoint/2010/main" val="1864983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C63484-275F-4BFF-B918-90222D702C2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0CF1855-11E6-4B8A-952C-34DDB901928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9B8B433-68F3-413B-B335-FA8601B39E74}"/>
              </a:ext>
            </a:extLst>
          </p:cNvPr>
          <p:cNvSpPr>
            <a:spLocks noGrp="1"/>
          </p:cNvSpPr>
          <p:nvPr>
            <p:ph type="dt" sz="half" idx="10"/>
          </p:nvPr>
        </p:nvSpPr>
        <p:spPr/>
        <p:txBody>
          <a:bodyPr/>
          <a:lstStyle/>
          <a:p>
            <a:fld id="{0C8AC7E8-4764-4856-823F-2702CC8F2EEC}" type="datetime1">
              <a:rPr kumimoji="1" lang="ja-JP" altLang="en-US" smtClean="0"/>
              <a:t>2024/5/30</a:t>
            </a:fld>
            <a:endParaRPr kumimoji="1" lang="ja-JP" altLang="en-US"/>
          </a:p>
        </p:txBody>
      </p:sp>
      <p:sp>
        <p:nvSpPr>
          <p:cNvPr id="5" name="フッター プレースホルダー 4">
            <a:extLst>
              <a:ext uri="{FF2B5EF4-FFF2-40B4-BE49-F238E27FC236}">
                <a16:creationId xmlns:a16="http://schemas.microsoft.com/office/drawing/2014/main" id="{F8A70585-5209-4BAC-8D4C-5F9506708E0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8739961-8E63-4051-B0DD-962B7225EA66}"/>
              </a:ext>
            </a:extLst>
          </p:cNvPr>
          <p:cNvSpPr>
            <a:spLocks noGrp="1"/>
          </p:cNvSpPr>
          <p:nvPr>
            <p:ph type="sldNum" sz="quarter" idx="12"/>
          </p:nvPr>
        </p:nvSpPr>
        <p:spPr/>
        <p:txBody>
          <a:bodyPr/>
          <a:lstStyle/>
          <a:p>
            <a:fld id="{B766EA7D-E8E5-41AA-A4F4-896E8831CD74}" type="slidenum">
              <a:rPr kumimoji="1" lang="ja-JP" altLang="en-US" smtClean="0"/>
              <a:t>‹#›</a:t>
            </a:fld>
            <a:endParaRPr kumimoji="1" lang="ja-JP" altLang="en-US"/>
          </a:p>
        </p:txBody>
      </p:sp>
    </p:spTree>
    <p:extLst>
      <p:ext uri="{BB962C8B-B14F-4D97-AF65-F5344CB8AC3E}">
        <p14:creationId xmlns:p14="http://schemas.microsoft.com/office/powerpoint/2010/main" val="2423073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FD3DAA-42D0-4C2C-9C63-25105C4BB4D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A65DD72-5518-4EB1-BB9E-10ED693BDF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41BC359-C58F-4DD1-A675-5A2EA3E8373B}"/>
              </a:ext>
            </a:extLst>
          </p:cNvPr>
          <p:cNvSpPr>
            <a:spLocks noGrp="1"/>
          </p:cNvSpPr>
          <p:nvPr>
            <p:ph type="dt" sz="half" idx="10"/>
          </p:nvPr>
        </p:nvSpPr>
        <p:spPr/>
        <p:txBody>
          <a:bodyPr/>
          <a:lstStyle/>
          <a:p>
            <a:fld id="{DFA40747-3294-43A8-A5AF-C38FC11A24AF}" type="datetime1">
              <a:rPr kumimoji="1" lang="ja-JP" altLang="en-US" smtClean="0"/>
              <a:t>2024/5/30</a:t>
            </a:fld>
            <a:endParaRPr kumimoji="1" lang="ja-JP" altLang="en-US"/>
          </a:p>
        </p:txBody>
      </p:sp>
      <p:sp>
        <p:nvSpPr>
          <p:cNvPr id="5" name="フッター プレースホルダー 4">
            <a:extLst>
              <a:ext uri="{FF2B5EF4-FFF2-40B4-BE49-F238E27FC236}">
                <a16:creationId xmlns:a16="http://schemas.microsoft.com/office/drawing/2014/main" id="{CB681460-183B-4851-8446-37AD7414766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892FA6E-8DB2-4D1B-A4FF-FECFA576771A}"/>
              </a:ext>
            </a:extLst>
          </p:cNvPr>
          <p:cNvSpPr>
            <a:spLocks noGrp="1"/>
          </p:cNvSpPr>
          <p:nvPr>
            <p:ph type="sldNum" sz="quarter" idx="12"/>
          </p:nvPr>
        </p:nvSpPr>
        <p:spPr/>
        <p:txBody>
          <a:bodyPr/>
          <a:lstStyle/>
          <a:p>
            <a:fld id="{B766EA7D-E8E5-41AA-A4F4-896E8831CD74}" type="slidenum">
              <a:rPr kumimoji="1" lang="ja-JP" altLang="en-US" smtClean="0"/>
              <a:t>‹#›</a:t>
            </a:fld>
            <a:endParaRPr kumimoji="1" lang="ja-JP" altLang="en-US"/>
          </a:p>
        </p:txBody>
      </p:sp>
    </p:spTree>
    <p:extLst>
      <p:ext uri="{BB962C8B-B14F-4D97-AF65-F5344CB8AC3E}">
        <p14:creationId xmlns:p14="http://schemas.microsoft.com/office/powerpoint/2010/main" val="550444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2174BC-2B8A-4E6F-98F5-CE394E012FA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7286AE1-79C3-4D15-B5C2-35693F19743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4E6DCCD-3769-42BE-9480-1D53AB37B8A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AB1C332-8119-44BB-8B1E-F209ACA091E0}"/>
              </a:ext>
            </a:extLst>
          </p:cNvPr>
          <p:cNvSpPr>
            <a:spLocks noGrp="1"/>
          </p:cNvSpPr>
          <p:nvPr>
            <p:ph type="dt" sz="half" idx="10"/>
          </p:nvPr>
        </p:nvSpPr>
        <p:spPr/>
        <p:txBody>
          <a:bodyPr/>
          <a:lstStyle/>
          <a:p>
            <a:fld id="{4A4B86B9-863C-4D7B-9C9D-5F7073EBE8B0}" type="datetime1">
              <a:rPr kumimoji="1" lang="ja-JP" altLang="en-US" smtClean="0"/>
              <a:t>2024/5/30</a:t>
            </a:fld>
            <a:endParaRPr kumimoji="1" lang="ja-JP" altLang="en-US"/>
          </a:p>
        </p:txBody>
      </p:sp>
      <p:sp>
        <p:nvSpPr>
          <p:cNvPr id="6" name="フッター プレースホルダー 5">
            <a:extLst>
              <a:ext uri="{FF2B5EF4-FFF2-40B4-BE49-F238E27FC236}">
                <a16:creationId xmlns:a16="http://schemas.microsoft.com/office/drawing/2014/main" id="{EB9B084F-9A7D-43AC-B40F-8869B705476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2DCB75C-9945-4284-9E12-776443BFB54C}"/>
              </a:ext>
            </a:extLst>
          </p:cNvPr>
          <p:cNvSpPr>
            <a:spLocks noGrp="1"/>
          </p:cNvSpPr>
          <p:nvPr>
            <p:ph type="sldNum" sz="quarter" idx="12"/>
          </p:nvPr>
        </p:nvSpPr>
        <p:spPr/>
        <p:txBody>
          <a:bodyPr/>
          <a:lstStyle/>
          <a:p>
            <a:fld id="{B766EA7D-E8E5-41AA-A4F4-896E8831CD74}" type="slidenum">
              <a:rPr kumimoji="1" lang="ja-JP" altLang="en-US" smtClean="0"/>
              <a:t>‹#›</a:t>
            </a:fld>
            <a:endParaRPr kumimoji="1" lang="ja-JP" altLang="en-US"/>
          </a:p>
        </p:txBody>
      </p:sp>
    </p:spTree>
    <p:extLst>
      <p:ext uri="{BB962C8B-B14F-4D97-AF65-F5344CB8AC3E}">
        <p14:creationId xmlns:p14="http://schemas.microsoft.com/office/powerpoint/2010/main" val="3650969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92E8A5-DC37-4540-AD87-E7EB3B828C3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3EF8BC7-46D2-473C-B282-0E8E3CA475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DEFB215-C3C6-4F40-A30A-8A0952B4E13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16B8886-3354-4565-A753-55329D6185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3489521-01BF-4902-A48C-8D5E0E01308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7337A09-341C-4D12-A568-E1F10718819A}"/>
              </a:ext>
            </a:extLst>
          </p:cNvPr>
          <p:cNvSpPr>
            <a:spLocks noGrp="1"/>
          </p:cNvSpPr>
          <p:nvPr>
            <p:ph type="dt" sz="half" idx="10"/>
          </p:nvPr>
        </p:nvSpPr>
        <p:spPr/>
        <p:txBody>
          <a:bodyPr/>
          <a:lstStyle/>
          <a:p>
            <a:fld id="{C970A1E9-8921-4C41-ACD0-BED27691D369}" type="datetime1">
              <a:rPr kumimoji="1" lang="ja-JP" altLang="en-US" smtClean="0"/>
              <a:t>2024/5/30</a:t>
            </a:fld>
            <a:endParaRPr kumimoji="1" lang="ja-JP" altLang="en-US"/>
          </a:p>
        </p:txBody>
      </p:sp>
      <p:sp>
        <p:nvSpPr>
          <p:cNvPr id="8" name="フッター プレースホルダー 7">
            <a:extLst>
              <a:ext uri="{FF2B5EF4-FFF2-40B4-BE49-F238E27FC236}">
                <a16:creationId xmlns:a16="http://schemas.microsoft.com/office/drawing/2014/main" id="{87535EBB-C4AE-472F-94BF-25994883B8B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1CC8949-E7DD-4D25-B43A-F9CC84C7BC13}"/>
              </a:ext>
            </a:extLst>
          </p:cNvPr>
          <p:cNvSpPr>
            <a:spLocks noGrp="1"/>
          </p:cNvSpPr>
          <p:nvPr>
            <p:ph type="sldNum" sz="quarter" idx="12"/>
          </p:nvPr>
        </p:nvSpPr>
        <p:spPr/>
        <p:txBody>
          <a:bodyPr/>
          <a:lstStyle/>
          <a:p>
            <a:fld id="{B766EA7D-E8E5-41AA-A4F4-896E8831CD74}" type="slidenum">
              <a:rPr kumimoji="1" lang="ja-JP" altLang="en-US" smtClean="0"/>
              <a:t>‹#›</a:t>
            </a:fld>
            <a:endParaRPr kumimoji="1" lang="ja-JP" altLang="en-US"/>
          </a:p>
        </p:txBody>
      </p:sp>
    </p:spTree>
    <p:extLst>
      <p:ext uri="{BB962C8B-B14F-4D97-AF65-F5344CB8AC3E}">
        <p14:creationId xmlns:p14="http://schemas.microsoft.com/office/powerpoint/2010/main" val="4264477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5FBA2C-0D73-4396-A74E-A86578AE3C3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F44B8E0-6ED2-45E6-A60F-2DA05AAAA330}"/>
              </a:ext>
            </a:extLst>
          </p:cNvPr>
          <p:cNvSpPr>
            <a:spLocks noGrp="1"/>
          </p:cNvSpPr>
          <p:nvPr>
            <p:ph type="dt" sz="half" idx="10"/>
          </p:nvPr>
        </p:nvSpPr>
        <p:spPr/>
        <p:txBody>
          <a:bodyPr/>
          <a:lstStyle/>
          <a:p>
            <a:fld id="{ABF6805F-7AEC-4B16-8C41-8AC9381017F3}" type="datetime1">
              <a:rPr kumimoji="1" lang="ja-JP" altLang="en-US" smtClean="0"/>
              <a:t>2024/5/30</a:t>
            </a:fld>
            <a:endParaRPr kumimoji="1" lang="ja-JP" altLang="en-US"/>
          </a:p>
        </p:txBody>
      </p:sp>
      <p:sp>
        <p:nvSpPr>
          <p:cNvPr id="4" name="フッター プレースホルダー 3">
            <a:extLst>
              <a:ext uri="{FF2B5EF4-FFF2-40B4-BE49-F238E27FC236}">
                <a16:creationId xmlns:a16="http://schemas.microsoft.com/office/drawing/2014/main" id="{7F0CD7DC-275E-4ED6-A201-D96DFEA1D20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52E7BBAE-E1C3-43D4-9035-1778A4A9D80A}"/>
              </a:ext>
            </a:extLst>
          </p:cNvPr>
          <p:cNvSpPr>
            <a:spLocks noGrp="1"/>
          </p:cNvSpPr>
          <p:nvPr>
            <p:ph type="sldNum" sz="quarter" idx="12"/>
          </p:nvPr>
        </p:nvSpPr>
        <p:spPr/>
        <p:txBody>
          <a:bodyPr/>
          <a:lstStyle/>
          <a:p>
            <a:fld id="{B766EA7D-E8E5-41AA-A4F4-896E8831CD74}" type="slidenum">
              <a:rPr kumimoji="1" lang="ja-JP" altLang="en-US" smtClean="0"/>
              <a:t>‹#›</a:t>
            </a:fld>
            <a:endParaRPr kumimoji="1" lang="ja-JP" altLang="en-US"/>
          </a:p>
        </p:txBody>
      </p:sp>
    </p:spTree>
    <p:extLst>
      <p:ext uri="{BB962C8B-B14F-4D97-AF65-F5344CB8AC3E}">
        <p14:creationId xmlns:p14="http://schemas.microsoft.com/office/powerpoint/2010/main" val="61291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E701B4F-0050-493C-90B5-94473EFB01DA}"/>
              </a:ext>
            </a:extLst>
          </p:cNvPr>
          <p:cNvSpPr>
            <a:spLocks noGrp="1"/>
          </p:cNvSpPr>
          <p:nvPr>
            <p:ph type="dt" sz="half" idx="10"/>
          </p:nvPr>
        </p:nvSpPr>
        <p:spPr/>
        <p:txBody>
          <a:bodyPr/>
          <a:lstStyle/>
          <a:p>
            <a:fld id="{309663BE-41A7-4AA3-A167-0779556092B1}" type="datetime1">
              <a:rPr kumimoji="1" lang="ja-JP" altLang="en-US" smtClean="0"/>
              <a:t>2024/5/30</a:t>
            </a:fld>
            <a:endParaRPr kumimoji="1" lang="ja-JP" altLang="en-US"/>
          </a:p>
        </p:txBody>
      </p:sp>
      <p:sp>
        <p:nvSpPr>
          <p:cNvPr id="3" name="フッター プレースホルダー 2">
            <a:extLst>
              <a:ext uri="{FF2B5EF4-FFF2-40B4-BE49-F238E27FC236}">
                <a16:creationId xmlns:a16="http://schemas.microsoft.com/office/drawing/2014/main" id="{6CAFA67E-6B3A-434C-9B99-0994E0D6D528}"/>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BBB5B18-6B9D-4C86-8D51-A2D9E86E64A5}"/>
              </a:ext>
            </a:extLst>
          </p:cNvPr>
          <p:cNvSpPr>
            <a:spLocks noGrp="1"/>
          </p:cNvSpPr>
          <p:nvPr>
            <p:ph type="sldNum" sz="quarter" idx="12"/>
          </p:nvPr>
        </p:nvSpPr>
        <p:spPr>
          <a:xfrm>
            <a:off x="11264900" y="6356350"/>
            <a:ext cx="749300" cy="374650"/>
          </a:xfrm>
        </p:spPr>
        <p:txBody>
          <a:bodyPr/>
          <a:lstStyle>
            <a:lvl1pPr>
              <a:defRPr sz="1600">
                <a:latin typeface="BIZ UDP新ゴ Light" panose="020B0300000000000000" pitchFamily="50" charset="-128"/>
                <a:ea typeface="BIZ UDP新ゴ Light" panose="020B0300000000000000" pitchFamily="50" charset="-128"/>
              </a:defRPr>
            </a:lvl1pPr>
          </a:lstStyle>
          <a:p>
            <a:fld id="{B766EA7D-E8E5-41AA-A4F4-896E8831CD74}" type="slidenum">
              <a:rPr lang="ja-JP" altLang="en-US" smtClean="0"/>
              <a:pPr/>
              <a:t>‹#›</a:t>
            </a:fld>
            <a:endParaRPr lang="ja-JP" altLang="en-US"/>
          </a:p>
        </p:txBody>
      </p:sp>
    </p:spTree>
    <p:extLst>
      <p:ext uri="{BB962C8B-B14F-4D97-AF65-F5344CB8AC3E}">
        <p14:creationId xmlns:p14="http://schemas.microsoft.com/office/powerpoint/2010/main" val="388574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7BACF2-8EBD-44A3-B4B1-6F5F33FF545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B8E76C8-6875-4893-B53F-2E72D5F7FE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0FAFFF3-69A0-4B9F-83F2-C02A2A5AE0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7AC92F1-BDFC-45DA-8459-F52D0232FDFB}"/>
              </a:ext>
            </a:extLst>
          </p:cNvPr>
          <p:cNvSpPr>
            <a:spLocks noGrp="1"/>
          </p:cNvSpPr>
          <p:nvPr>
            <p:ph type="dt" sz="half" idx="10"/>
          </p:nvPr>
        </p:nvSpPr>
        <p:spPr/>
        <p:txBody>
          <a:bodyPr/>
          <a:lstStyle/>
          <a:p>
            <a:fld id="{6DA17F71-D5F3-473A-8A3E-E93B5651B15D}" type="datetime1">
              <a:rPr kumimoji="1" lang="ja-JP" altLang="en-US" smtClean="0"/>
              <a:t>2024/5/30</a:t>
            </a:fld>
            <a:endParaRPr kumimoji="1" lang="ja-JP" altLang="en-US"/>
          </a:p>
        </p:txBody>
      </p:sp>
      <p:sp>
        <p:nvSpPr>
          <p:cNvPr id="6" name="フッター プレースホルダー 5">
            <a:extLst>
              <a:ext uri="{FF2B5EF4-FFF2-40B4-BE49-F238E27FC236}">
                <a16:creationId xmlns:a16="http://schemas.microsoft.com/office/drawing/2014/main" id="{D06B3526-3963-47CC-8D2F-4224485FCFA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CB2B9CF-0A27-4915-B2AA-233F64DB6F38}"/>
              </a:ext>
            </a:extLst>
          </p:cNvPr>
          <p:cNvSpPr>
            <a:spLocks noGrp="1"/>
          </p:cNvSpPr>
          <p:nvPr>
            <p:ph type="sldNum" sz="quarter" idx="12"/>
          </p:nvPr>
        </p:nvSpPr>
        <p:spPr/>
        <p:txBody>
          <a:bodyPr/>
          <a:lstStyle/>
          <a:p>
            <a:fld id="{B766EA7D-E8E5-41AA-A4F4-896E8831CD74}" type="slidenum">
              <a:rPr kumimoji="1" lang="ja-JP" altLang="en-US" smtClean="0"/>
              <a:t>‹#›</a:t>
            </a:fld>
            <a:endParaRPr kumimoji="1" lang="ja-JP" altLang="en-US"/>
          </a:p>
        </p:txBody>
      </p:sp>
    </p:spTree>
    <p:extLst>
      <p:ext uri="{BB962C8B-B14F-4D97-AF65-F5344CB8AC3E}">
        <p14:creationId xmlns:p14="http://schemas.microsoft.com/office/powerpoint/2010/main" val="422870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DA940A-1CB9-4640-9449-19035499473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7DD946B-33EB-4240-A40F-9EAB702BBE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A7338AE-054C-46A1-8C85-66744ACEAD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56AA73F-35EE-4DAB-AE3A-8548957A17D3}"/>
              </a:ext>
            </a:extLst>
          </p:cNvPr>
          <p:cNvSpPr>
            <a:spLocks noGrp="1"/>
          </p:cNvSpPr>
          <p:nvPr>
            <p:ph type="dt" sz="half" idx="10"/>
          </p:nvPr>
        </p:nvSpPr>
        <p:spPr/>
        <p:txBody>
          <a:bodyPr/>
          <a:lstStyle/>
          <a:p>
            <a:fld id="{24948E51-CC52-4FAF-B975-D735589472E4}" type="datetime1">
              <a:rPr kumimoji="1" lang="ja-JP" altLang="en-US" smtClean="0"/>
              <a:t>2024/5/30</a:t>
            </a:fld>
            <a:endParaRPr kumimoji="1" lang="ja-JP" altLang="en-US"/>
          </a:p>
        </p:txBody>
      </p:sp>
      <p:sp>
        <p:nvSpPr>
          <p:cNvPr id="6" name="フッター プレースホルダー 5">
            <a:extLst>
              <a:ext uri="{FF2B5EF4-FFF2-40B4-BE49-F238E27FC236}">
                <a16:creationId xmlns:a16="http://schemas.microsoft.com/office/drawing/2014/main" id="{BC931CCE-FFE7-4FDE-A555-26902007E9B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A1D386F-B5A0-4846-8CB5-6DAD1F076F1D}"/>
              </a:ext>
            </a:extLst>
          </p:cNvPr>
          <p:cNvSpPr>
            <a:spLocks noGrp="1"/>
          </p:cNvSpPr>
          <p:nvPr>
            <p:ph type="sldNum" sz="quarter" idx="12"/>
          </p:nvPr>
        </p:nvSpPr>
        <p:spPr/>
        <p:txBody>
          <a:bodyPr/>
          <a:lstStyle/>
          <a:p>
            <a:fld id="{B766EA7D-E8E5-41AA-A4F4-896E8831CD74}" type="slidenum">
              <a:rPr kumimoji="1" lang="ja-JP" altLang="en-US" smtClean="0"/>
              <a:t>‹#›</a:t>
            </a:fld>
            <a:endParaRPr kumimoji="1" lang="ja-JP" altLang="en-US"/>
          </a:p>
        </p:txBody>
      </p:sp>
    </p:spTree>
    <p:extLst>
      <p:ext uri="{BB962C8B-B14F-4D97-AF65-F5344CB8AC3E}">
        <p14:creationId xmlns:p14="http://schemas.microsoft.com/office/powerpoint/2010/main" val="3451662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1277E22-A474-415A-9BA0-1D7CB5CAB9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09218C7-BD76-40A0-BD1B-6EC40ED458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90CE0B7-90DA-42AA-B423-62B9170E1A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A9C211-26E8-45DE-8F35-E98C0AF7CFF9}" type="datetime1">
              <a:rPr kumimoji="1" lang="ja-JP" altLang="en-US" smtClean="0"/>
              <a:t>2024/5/30</a:t>
            </a:fld>
            <a:endParaRPr kumimoji="1" lang="ja-JP" altLang="en-US"/>
          </a:p>
        </p:txBody>
      </p:sp>
      <p:sp>
        <p:nvSpPr>
          <p:cNvPr id="5" name="フッター プレースホルダー 4">
            <a:extLst>
              <a:ext uri="{FF2B5EF4-FFF2-40B4-BE49-F238E27FC236}">
                <a16:creationId xmlns:a16="http://schemas.microsoft.com/office/drawing/2014/main" id="{7219A5BB-B9E4-42F0-8B49-59BC31411D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F9288AFF-EAFB-4822-A3B6-6D8169E7F6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66EA7D-E8E5-41AA-A4F4-896E8831CD74}" type="slidenum">
              <a:rPr kumimoji="1" lang="ja-JP" altLang="en-US" smtClean="0"/>
              <a:t>‹#›</a:t>
            </a:fld>
            <a:endParaRPr kumimoji="1" lang="ja-JP" altLang="en-US"/>
          </a:p>
        </p:txBody>
      </p:sp>
    </p:spTree>
    <p:extLst>
      <p:ext uri="{BB962C8B-B14F-4D97-AF65-F5344CB8AC3E}">
        <p14:creationId xmlns:p14="http://schemas.microsoft.com/office/powerpoint/2010/main" val="4023348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dshinsei.e-kanagawa.lg.jp/142051u/offer/offerList_detail?tempSeq=73256"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s://www.city.fujisawa.kanagawa.jp/kaigoj/kenko/fukushi/kaigohoken/jigyosha/yobokanren.html"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E72AA6-997D-494C-97D5-954C512F1E3F}"/>
              </a:ext>
            </a:extLst>
          </p:cNvPr>
          <p:cNvSpPr>
            <a:spLocks noGrp="1"/>
          </p:cNvSpPr>
          <p:nvPr>
            <p:ph type="ctrTitle"/>
          </p:nvPr>
        </p:nvSpPr>
        <p:spPr>
          <a:xfrm>
            <a:off x="1524000" y="891138"/>
            <a:ext cx="9144000" cy="2306637"/>
          </a:xfrm>
        </p:spPr>
        <p:txBody>
          <a:bodyPr>
            <a:normAutofit/>
          </a:bodyPr>
          <a:lstStyle/>
          <a:p>
            <a:pPr>
              <a:lnSpc>
                <a:spcPct val="50000"/>
              </a:lnSpc>
            </a:pPr>
            <a:r>
              <a:rPr kumimoji="1" lang="ja-JP" altLang="en-US" sz="4800" b="1" dirty="0">
                <a:latin typeface="BIZ UDP新ゴ Light" panose="020B0300000000000000" pitchFamily="50" charset="-128"/>
                <a:ea typeface="BIZ UDP新ゴ Light" panose="020B0300000000000000" pitchFamily="50" charset="-128"/>
              </a:rPr>
              <a:t>介護予防支援の指定をお考えの</a:t>
            </a:r>
            <a:br>
              <a:rPr kumimoji="1" lang="en-US" altLang="ja-JP" sz="4800" b="1" dirty="0">
                <a:latin typeface="BIZ UDP新ゴ Light" panose="020B0300000000000000" pitchFamily="50" charset="-128"/>
                <a:ea typeface="BIZ UDP新ゴ Light" panose="020B0300000000000000" pitchFamily="50" charset="-128"/>
              </a:rPr>
            </a:br>
            <a:br>
              <a:rPr kumimoji="1" lang="en-US" altLang="ja-JP" sz="4800" b="1" dirty="0">
                <a:latin typeface="BIZ UDP新ゴ Light" panose="020B0300000000000000" pitchFamily="50" charset="-128"/>
                <a:ea typeface="BIZ UDP新ゴ Light" panose="020B0300000000000000" pitchFamily="50" charset="-128"/>
              </a:rPr>
            </a:br>
            <a:r>
              <a:rPr kumimoji="1" lang="ja-JP" altLang="en-US" sz="4800" b="1" dirty="0">
                <a:latin typeface="BIZ UDP新ゴ Light" panose="020B0300000000000000" pitchFamily="50" charset="-128"/>
                <a:ea typeface="BIZ UDP新ゴ Light" panose="020B0300000000000000" pitchFamily="50" charset="-128"/>
              </a:rPr>
              <a:t>居宅介護支援事業者の方へ</a:t>
            </a:r>
          </a:p>
        </p:txBody>
      </p:sp>
      <p:sp>
        <p:nvSpPr>
          <p:cNvPr id="3" name="字幕 2">
            <a:extLst>
              <a:ext uri="{FF2B5EF4-FFF2-40B4-BE49-F238E27FC236}">
                <a16:creationId xmlns:a16="http://schemas.microsoft.com/office/drawing/2014/main" id="{D380903D-C00D-411C-A187-D655B2EA8905}"/>
              </a:ext>
            </a:extLst>
          </p:cNvPr>
          <p:cNvSpPr>
            <a:spLocks noGrp="1"/>
          </p:cNvSpPr>
          <p:nvPr>
            <p:ph type="subTitle" idx="1"/>
          </p:nvPr>
        </p:nvSpPr>
        <p:spPr>
          <a:xfrm>
            <a:off x="1524000" y="4328197"/>
            <a:ext cx="9144000" cy="850392"/>
          </a:xfrm>
        </p:spPr>
        <p:txBody>
          <a:bodyPr>
            <a:normAutofit fontScale="92500" lnSpcReduction="20000"/>
          </a:bodyPr>
          <a:lstStyle/>
          <a:p>
            <a:r>
              <a:rPr lang="ja-JP" altLang="en-US" sz="2800" dirty="0">
                <a:latin typeface="BIZ UDP新ゴ Light" panose="020B0300000000000000" pitchFamily="50" charset="-128"/>
                <a:ea typeface="BIZ UDP新ゴ Light" panose="020B0300000000000000" pitchFamily="50" charset="-128"/>
              </a:rPr>
              <a:t>２０２４年（令和６年）５月３０日　説明会資料</a:t>
            </a:r>
            <a:endParaRPr lang="en-US" altLang="ja-JP" sz="2800" dirty="0">
              <a:latin typeface="BIZ UDP新ゴ Light" panose="020B0300000000000000" pitchFamily="50" charset="-128"/>
              <a:ea typeface="BIZ UDP新ゴ Light" panose="020B0300000000000000" pitchFamily="50" charset="-128"/>
            </a:endParaRPr>
          </a:p>
          <a:p>
            <a:r>
              <a:rPr kumimoji="1" lang="ja-JP" altLang="en-US" sz="2800" dirty="0">
                <a:latin typeface="BIZ UDP新ゴ Light" panose="020B0300000000000000" pitchFamily="50" charset="-128"/>
                <a:ea typeface="BIZ UDP新ゴ Light" panose="020B0300000000000000" pitchFamily="50" charset="-128"/>
              </a:rPr>
              <a:t>藤沢市介護保険課</a:t>
            </a:r>
          </a:p>
        </p:txBody>
      </p:sp>
      <p:sp>
        <p:nvSpPr>
          <p:cNvPr id="4" name="スライド番号プレースホルダー 3">
            <a:extLst>
              <a:ext uri="{FF2B5EF4-FFF2-40B4-BE49-F238E27FC236}">
                <a16:creationId xmlns:a16="http://schemas.microsoft.com/office/drawing/2014/main" id="{4E2ED3EC-D969-4B61-A0D0-66CE66883FC5}"/>
              </a:ext>
            </a:extLst>
          </p:cNvPr>
          <p:cNvSpPr>
            <a:spLocks noGrp="1"/>
          </p:cNvSpPr>
          <p:nvPr>
            <p:ph type="sldNum" sz="quarter" idx="12"/>
          </p:nvPr>
        </p:nvSpPr>
        <p:spPr/>
        <p:txBody>
          <a:bodyPr/>
          <a:lstStyle/>
          <a:p>
            <a:fld id="{B766EA7D-E8E5-41AA-A4F4-896E8831CD74}" type="slidenum">
              <a:rPr kumimoji="1" lang="ja-JP" altLang="en-US" smtClean="0"/>
              <a:t>1</a:t>
            </a:fld>
            <a:endParaRPr kumimoji="1" lang="ja-JP" altLang="en-US"/>
          </a:p>
        </p:txBody>
      </p:sp>
      <p:sp>
        <p:nvSpPr>
          <p:cNvPr id="5" name="正方形/長方形 4">
            <a:extLst>
              <a:ext uri="{FF2B5EF4-FFF2-40B4-BE49-F238E27FC236}">
                <a16:creationId xmlns:a16="http://schemas.microsoft.com/office/drawing/2014/main" id="{8ABCC381-9E04-4D92-B32A-5AE56B358DD8}"/>
              </a:ext>
            </a:extLst>
          </p:cNvPr>
          <p:cNvSpPr/>
          <p:nvPr/>
        </p:nvSpPr>
        <p:spPr>
          <a:xfrm>
            <a:off x="0" y="5355128"/>
            <a:ext cx="12192000" cy="1571297"/>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a:extLst>
              <a:ext uri="{FF2B5EF4-FFF2-40B4-BE49-F238E27FC236}">
                <a16:creationId xmlns:a16="http://schemas.microsoft.com/office/drawing/2014/main" id="{7232D1A9-9868-4DEA-94E1-0AC6E32B9AF8}"/>
              </a:ext>
            </a:extLst>
          </p:cNvPr>
          <p:cNvCxnSpPr>
            <a:cxnSpLocks/>
          </p:cNvCxnSpPr>
          <p:nvPr/>
        </p:nvCxnSpPr>
        <p:spPr>
          <a:xfrm>
            <a:off x="0" y="3429000"/>
            <a:ext cx="12192000" cy="0"/>
          </a:xfrm>
          <a:prstGeom prst="line">
            <a:avLst/>
          </a:prstGeom>
          <a:ln w="114300" cmpd="thickThi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405528A1-40AE-4F12-9A44-9008DF05CC6E}"/>
              </a:ext>
            </a:extLst>
          </p:cNvPr>
          <p:cNvSpPr txBox="1"/>
          <p:nvPr/>
        </p:nvSpPr>
        <p:spPr>
          <a:xfrm>
            <a:off x="2057400" y="6140776"/>
            <a:ext cx="9990083" cy="646331"/>
          </a:xfrm>
          <a:prstGeom prst="rect">
            <a:avLst/>
          </a:prstGeom>
          <a:noFill/>
        </p:spPr>
        <p:txBody>
          <a:bodyPr wrap="square" rtlCol="0">
            <a:spAutoFit/>
          </a:bodyPr>
          <a:lstStyle/>
          <a:p>
            <a:r>
              <a:rPr lang="en-US" altLang="ja-JP" dirty="0">
                <a:latin typeface="BIZ UDP新ゴ Light" panose="020B0300000000000000" pitchFamily="50" charset="-128"/>
                <a:ea typeface="BIZ UDP新ゴ Light" panose="020B0300000000000000" pitchFamily="50" charset="-128"/>
              </a:rPr>
              <a:t>※</a:t>
            </a:r>
            <a:r>
              <a:rPr lang="ja-JP" altLang="en-US" dirty="0">
                <a:latin typeface="BIZ UDP新ゴ Light" panose="020B0300000000000000" pitchFamily="50" charset="-128"/>
                <a:ea typeface="BIZ UDP新ゴ Light" panose="020B0300000000000000" pitchFamily="50" charset="-128"/>
              </a:rPr>
              <a:t>ご</a:t>
            </a:r>
            <a:r>
              <a:rPr kumimoji="1" lang="ja-JP" altLang="en-US" dirty="0">
                <a:latin typeface="BIZ UDP新ゴ Light" panose="020B0300000000000000" pitchFamily="50" charset="-128"/>
                <a:ea typeface="BIZ UDP新ゴ Light" panose="020B0300000000000000" pitchFamily="50" charset="-128"/>
              </a:rPr>
              <a:t>質問等は</a:t>
            </a:r>
            <a:r>
              <a:rPr lang="en-US" altLang="ja-JP" dirty="0">
                <a:latin typeface="BIZ UDP新ゴ Light" panose="020B0300000000000000" pitchFamily="50" charset="-128"/>
                <a:ea typeface="BIZ UDP新ゴ Light" panose="020B0300000000000000" pitchFamily="50" charset="-128"/>
              </a:rPr>
              <a:t>e-</a:t>
            </a:r>
            <a:r>
              <a:rPr lang="en-US" altLang="ja-JP" dirty="0" err="1">
                <a:latin typeface="BIZ UDP新ゴ Light" panose="020B0300000000000000" pitchFamily="50" charset="-128"/>
                <a:ea typeface="BIZ UDP新ゴ Light" panose="020B0300000000000000" pitchFamily="50" charset="-128"/>
              </a:rPr>
              <a:t>kanagawa</a:t>
            </a:r>
            <a:r>
              <a:rPr kumimoji="1" lang="ja-JP" altLang="en-US" dirty="0">
                <a:latin typeface="BIZ UDP新ゴ Light" panose="020B0300000000000000" pitchFamily="50" charset="-128"/>
                <a:ea typeface="BIZ UDP新ゴ Light" panose="020B0300000000000000" pitchFamily="50" charset="-128"/>
              </a:rPr>
              <a:t>にてお願いいたします。</a:t>
            </a:r>
            <a:endParaRPr lang="en-US" altLang="ja-JP" dirty="0">
              <a:latin typeface="BIZ UDP新ゴ Light" panose="020B0300000000000000" pitchFamily="50" charset="-128"/>
              <a:ea typeface="BIZ UDP新ゴ Light" panose="020B0300000000000000" pitchFamily="50" charset="-128"/>
            </a:endParaRPr>
          </a:p>
          <a:p>
            <a:r>
              <a:rPr kumimoji="1" lang="ja-JP" altLang="en-US" dirty="0">
                <a:latin typeface="BIZ UDP新ゴ Light" panose="020B0300000000000000" pitchFamily="50" charset="-128"/>
                <a:ea typeface="BIZ UDP新ゴ Light" panose="020B0300000000000000" pitchFamily="50" charset="-128"/>
              </a:rPr>
              <a:t>　　</a:t>
            </a:r>
            <a:r>
              <a:rPr kumimoji="1" lang="en-US" altLang="ja-JP" dirty="0">
                <a:latin typeface="BIZ UDP新ゴ Light" panose="020B0300000000000000" pitchFamily="50" charset="-128"/>
                <a:ea typeface="BIZ UDP新ゴ Light" panose="020B0300000000000000" pitchFamily="50" charset="-128"/>
                <a:hlinkClick r:id="rId2"/>
              </a:rPr>
              <a:t>https://dshinsei.e-kanagawa.lg.jp/142051u/offer/offerList_detail?tempSeq=73256</a:t>
            </a:r>
            <a:endParaRPr kumimoji="1" lang="en-US" altLang="ja-JP" dirty="0">
              <a:latin typeface="BIZ UDP新ゴ Light" panose="020B0300000000000000" pitchFamily="50" charset="-128"/>
              <a:ea typeface="BIZ UDP新ゴ Light" panose="020B0300000000000000" pitchFamily="50" charset="-128"/>
            </a:endParaRPr>
          </a:p>
        </p:txBody>
      </p:sp>
    </p:spTree>
    <p:extLst>
      <p:ext uri="{BB962C8B-B14F-4D97-AF65-F5344CB8AC3E}">
        <p14:creationId xmlns:p14="http://schemas.microsoft.com/office/powerpoint/2010/main" val="42366205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E6F1275-04AD-4C15-A3F0-923D1B464834}"/>
              </a:ext>
            </a:extLst>
          </p:cNvPr>
          <p:cNvSpPr txBox="1"/>
          <p:nvPr/>
        </p:nvSpPr>
        <p:spPr>
          <a:xfrm>
            <a:off x="315310" y="1348471"/>
            <a:ext cx="11561379" cy="5047536"/>
          </a:xfrm>
          <a:prstGeom prst="rect">
            <a:avLst/>
          </a:prstGeom>
          <a:noFill/>
        </p:spPr>
        <p:txBody>
          <a:bodyPr wrap="square" rtlCol="0">
            <a:spAutoFit/>
          </a:bodyPr>
          <a:lstStyle/>
          <a:p>
            <a:pPr marL="457200" indent="-457200" algn="l">
              <a:buFont typeface="Wingdings" panose="05000000000000000000" pitchFamily="2" charset="2"/>
              <a:buChar char="u"/>
            </a:pPr>
            <a:r>
              <a:rPr lang="ja-JP" altLang="en-US" sz="2800" b="0" i="0" dirty="0">
                <a:solidFill>
                  <a:srgbClr val="333333"/>
                </a:solidFill>
                <a:effectLst/>
                <a:latin typeface="BIZ UDP新ゴ Light" panose="020B0300000000000000" pitchFamily="50" charset="-128"/>
                <a:ea typeface="BIZ UDP新ゴ Light" panose="020B0300000000000000" pitchFamily="50" charset="-128"/>
              </a:rPr>
              <a:t>今回の改正後も、</a:t>
            </a:r>
            <a:r>
              <a:rPr lang="ja-JP" altLang="ja-JP" sz="2800" kern="100" dirty="0">
                <a:effectLst/>
                <a:latin typeface="BIZ UDP新ゴ Light" panose="020B0300000000000000" pitchFamily="50" charset="-128"/>
                <a:ea typeface="BIZ UDP新ゴ Light" panose="020B0300000000000000" pitchFamily="50" charset="-128"/>
                <a:cs typeface="Times New Roman" panose="02020603050405020304" pitchFamily="18" charset="0"/>
              </a:rPr>
              <a:t>地域包括支援センターによる</a:t>
            </a:r>
            <a:r>
              <a:rPr lang="ja-JP" altLang="en-US" sz="2800" u="sng" kern="100" dirty="0">
                <a:solidFill>
                  <a:srgbClr val="FF0000"/>
                </a:solidFill>
                <a:effectLst/>
                <a:latin typeface="BIZ UDP新ゴ Light" panose="020B0300000000000000" pitchFamily="50" charset="-128"/>
                <a:ea typeface="BIZ UDP新ゴ Light" panose="020B0300000000000000" pitchFamily="50" charset="-128"/>
                <a:cs typeface="Times New Roman" panose="02020603050405020304" pitchFamily="18" charset="0"/>
              </a:rPr>
              <a:t>指定</a:t>
            </a:r>
            <a:r>
              <a:rPr lang="ja-JP" altLang="ja-JP" sz="2800" u="sng" kern="100" dirty="0">
                <a:solidFill>
                  <a:srgbClr val="FF0000"/>
                </a:solidFill>
                <a:effectLst/>
                <a:latin typeface="BIZ UDP新ゴ Light" panose="020B0300000000000000" pitchFamily="50" charset="-128"/>
                <a:ea typeface="BIZ UDP新ゴ Light" panose="020B0300000000000000" pitchFamily="50" charset="-128"/>
                <a:cs typeface="Times New Roman" panose="02020603050405020304" pitchFamily="18" charset="0"/>
              </a:rPr>
              <a:t>介護予防支援の</a:t>
            </a:r>
            <a:r>
              <a:rPr lang="ja-JP" altLang="ja-JP" sz="2800" u="sng" kern="100" dirty="0">
                <a:solidFill>
                  <a:srgbClr val="FF0000"/>
                </a:solidFill>
                <a:latin typeface="BIZ UDP新ゴ Light" panose="020B0300000000000000" pitchFamily="50" charset="-128"/>
                <a:ea typeface="BIZ UDP新ゴ Light" panose="020B0300000000000000" pitchFamily="50" charset="-128"/>
                <a:cs typeface="Times New Roman" panose="02020603050405020304" pitchFamily="18" charset="0"/>
              </a:rPr>
              <a:t>一部委託の取扱いについては変更ありません。</a:t>
            </a:r>
            <a:endParaRPr lang="en-US" altLang="ja-JP" sz="2800" u="sng" kern="100" dirty="0">
              <a:solidFill>
                <a:srgbClr val="FF0000"/>
              </a:solidFill>
              <a:latin typeface="BIZ UDP新ゴ Light" panose="020B0300000000000000" pitchFamily="50" charset="-128"/>
              <a:ea typeface="BIZ UDP新ゴ Light" panose="020B0300000000000000" pitchFamily="50" charset="-128"/>
              <a:cs typeface="Times New Roman" panose="02020603050405020304" pitchFamily="18" charset="0"/>
            </a:endParaRPr>
          </a:p>
          <a:p>
            <a:pPr marL="457200" indent="-457200" algn="l">
              <a:lnSpc>
                <a:spcPct val="50000"/>
              </a:lnSpc>
              <a:buFont typeface="Wingdings" panose="05000000000000000000" pitchFamily="2" charset="2"/>
              <a:buChar char="u"/>
            </a:pPr>
            <a:endParaRPr lang="en-US" altLang="ja-JP" sz="2800" u="sng" kern="100" dirty="0">
              <a:effectLst/>
              <a:latin typeface="BIZ UDP新ゴ Light" panose="020B0300000000000000" pitchFamily="50" charset="-128"/>
              <a:ea typeface="BIZ UDP新ゴ Light" panose="020B0300000000000000" pitchFamily="50" charset="-128"/>
              <a:cs typeface="Times New Roman" panose="02020603050405020304" pitchFamily="18" charset="0"/>
            </a:endParaRPr>
          </a:p>
          <a:p>
            <a:pPr marL="457200" indent="-457200" algn="l">
              <a:buFont typeface="Wingdings" panose="05000000000000000000" pitchFamily="2" charset="2"/>
              <a:buChar char="u"/>
            </a:pPr>
            <a:r>
              <a:rPr lang="ja-JP" altLang="en-US" sz="2800" b="0" i="0" dirty="0">
                <a:solidFill>
                  <a:srgbClr val="333333"/>
                </a:solidFill>
                <a:effectLst/>
                <a:latin typeface="BIZ UDP新ゴ Light" panose="020B0300000000000000" pitchFamily="50" charset="-128"/>
                <a:ea typeface="BIZ UDP新ゴ Light" panose="020B0300000000000000" pitchFamily="50" charset="-128"/>
              </a:rPr>
              <a:t>介護予防支援の指定を受けずに、</a:t>
            </a:r>
            <a:r>
              <a:rPr lang="ja-JP" altLang="en-US" sz="2800" b="0" i="0" u="sng" dirty="0">
                <a:solidFill>
                  <a:srgbClr val="FF0000"/>
                </a:solidFill>
                <a:effectLst/>
                <a:latin typeface="BIZ UDP新ゴ Light" panose="020B0300000000000000" pitchFamily="50" charset="-128"/>
                <a:ea typeface="BIZ UDP新ゴ Light" panose="020B0300000000000000" pitchFamily="50" charset="-128"/>
              </a:rPr>
              <a:t>従来どおり</a:t>
            </a:r>
            <a:r>
              <a:rPr lang="ja-JP" altLang="en-US" sz="2800" u="sng" dirty="0">
                <a:solidFill>
                  <a:srgbClr val="FF0000"/>
                </a:solidFill>
                <a:latin typeface="BIZ UDP新ゴ Light" panose="020B0300000000000000" pitchFamily="50" charset="-128"/>
                <a:ea typeface="BIZ UDP新ゴ Light" panose="020B0300000000000000" pitchFamily="50" charset="-128"/>
              </a:rPr>
              <a:t>一部</a:t>
            </a:r>
            <a:r>
              <a:rPr lang="ja-JP" altLang="en-US" sz="2800" b="0" i="0" u="sng" dirty="0">
                <a:solidFill>
                  <a:srgbClr val="FF0000"/>
                </a:solidFill>
                <a:effectLst/>
                <a:latin typeface="BIZ UDP新ゴ Light" panose="020B0300000000000000" pitchFamily="50" charset="-128"/>
                <a:ea typeface="BIZ UDP新ゴ Light" panose="020B0300000000000000" pitchFamily="50" charset="-128"/>
              </a:rPr>
              <a:t>委託により要支援者を担当することも可能です。</a:t>
            </a:r>
            <a:endParaRPr lang="en-US" altLang="ja-JP" sz="2800" b="0" i="0" u="sng" dirty="0">
              <a:solidFill>
                <a:srgbClr val="FF0000"/>
              </a:solidFill>
              <a:effectLst/>
              <a:latin typeface="BIZ UDP新ゴ Light" panose="020B0300000000000000" pitchFamily="50" charset="-128"/>
              <a:ea typeface="BIZ UDP新ゴ Light" panose="020B0300000000000000" pitchFamily="50" charset="-128"/>
            </a:endParaRPr>
          </a:p>
          <a:p>
            <a:pPr marL="457200" indent="-457200" algn="l">
              <a:lnSpc>
                <a:spcPct val="50000"/>
              </a:lnSpc>
              <a:buFont typeface="Wingdings" panose="05000000000000000000" pitchFamily="2" charset="2"/>
              <a:buChar char="u"/>
            </a:pPr>
            <a:endParaRPr lang="en-US" altLang="ja-JP" sz="2800" b="0" i="0" dirty="0">
              <a:solidFill>
                <a:srgbClr val="333333"/>
              </a:solidFill>
              <a:effectLst/>
              <a:latin typeface="BIZ UDP新ゴ Light" panose="020B0300000000000000" pitchFamily="50" charset="-128"/>
              <a:ea typeface="BIZ UDP新ゴ Light" panose="020B0300000000000000" pitchFamily="50" charset="-128"/>
            </a:endParaRPr>
          </a:p>
          <a:p>
            <a:pPr marL="457200" indent="-457200" algn="l">
              <a:buFont typeface="Wingdings" panose="05000000000000000000" pitchFamily="2" charset="2"/>
              <a:buChar char="u"/>
            </a:pPr>
            <a:r>
              <a:rPr lang="ja-JP" altLang="en-US" sz="2800" b="0" i="0" dirty="0">
                <a:solidFill>
                  <a:srgbClr val="333333"/>
                </a:solidFill>
                <a:effectLst/>
                <a:latin typeface="BIZ UDP新ゴ Light" panose="020B0300000000000000" pitchFamily="50" charset="-128"/>
                <a:ea typeface="BIZ UDP新ゴ Light" panose="020B0300000000000000" pitchFamily="50" charset="-128"/>
              </a:rPr>
              <a:t>また、介護予防支援の指定を受けた場合でも、一部委託により介護予防支援のプラン作成をすることが可能です。</a:t>
            </a:r>
            <a:endParaRPr lang="en-US" altLang="ja-JP" sz="2800" b="0" i="0" dirty="0">
              <a:solidFill>
                <a:srgbClr val="333333"/>
              </a:solidFill>
              <a:effectLst/>
              <a:latin typeface="BIZ UDP新ゴ Light" panose="020B0300000000000000" pitchFamily="50" charset="-128"/>
              <a:ea typeface="BIZ UDP新ゴ Light" panose="020B0300000000000000" pitchFamily="50" charset="-128"/>
            </a:endParaRPr>
          </a:p>
          <a:p>
            <a:pPr marL="457200" indent="-457200" algn="l">
              <a:lnSpc>
                <a:spcPct val="50000"/>
              </a:lnSpc>
              <a:buFont typeface="Wingdings" panose="05000000000000000000" pitchFamily="2" charset="2"/>
              <a:buChar char="u"/>
            </a:pPr>
            <a:endParaRPr lang="en-US" altLang="ja-JP" sz="2800" b="0" i="0" dirty="0">
              <a:solidFill>
                <a:srgbClr val="333333"/>
              </a:solidFill>
              <a:effectLst/>
              <a:latin typeface="BIZ UDP新ゴ Light" panose="020B0300000000000000" pitchFamily="50" charset="-128"/>
              <a:ea typeface="BIZ UDP新ゴ Light" panose="020B0300000000000000" pitchFamily="50" charset="-128"/>
            </a:endParaRPr>
          </a:p>
          <a:p>
            <a:pPr marL="457200" indent="-457200" algn="l">
              <a:buFont typeface="Wingdings" panose="05000000000000000000" pitchFamily="2" charset="2"/>
              <a:buChar char="u"/>
            </a:pPr>
            <a:r>
              <a:rPr lang="ja-JP" altLang="en-US" sz="2800" dirty="0">
                <a:solidFill>
                  <a:srgbClr val="333333"/>
                </a:solidFill>
                <a:latin typeface="BIZ UDP新ゴ Light" panose="020B0300000000000000" pitchFamily="50" charset="-128"/>
                <a:ea typeface="BIZ UDP新ゴ Light" panose="020B0300000000000000" pitchFamily="50" charset="-128"/>
              </a:rPr>
              <a:t>介護予防支援の指定を受けて</a:t>
            </a:r>
            <a:r>
              <a:rPr lang="ja-JP" altLang="en-US" sz="2800" b="0" i="0" dirty="0">
                <a:solidFill>
                  <a:srgbClr val="333333"/>
                </a:solidFill>
                <a:effectLst/>
                <a:latin typeface="BIZ UDP新ゴ Light" panose="020B0300000000000000" pitchFamily="50" charset="-128"/>
                <a:ea typeface="BIZ UDP新ゴ Light" panose="020B0300000000000000" pitchFamily="50" charset="-128"/>
              </a:rPr>
              <a:t>直接要支援者を担当した場合においても、</a:t>
            </a:r>
            <a:r>
              <a:rPr lang="ja-JP" altLang="en-US" sz="2800" b="0" i="0" u="sng" dirty="0">
                <a:solidFill>
                  <a:srgbClr val="FF0000"/>
                </a:solidFill>
                <a:effectLst/>
                <a:latin typeface="BIZ UDP新ゴ Light" panose="020B0300000000000000" pitchFamily="50" charset="-128"/>
                <a:ea typeface="BIZ UDP新ゴ Light" panose="020B0300000000000000" pitchFamily="50" charset="-128"/>
              </a:rPr>
              <a:t>引続き、プランや支援について相談、連携は可能です。利用者の担当地区の地域包括支援センターにご相談ください。</a:t>
            </a:r>
            <a:endParaRPr lang="en-US" altLang="ja-JP" sz="2800" u="sng" kern="100" dirty="0">
              <a:solidFill>
                <a:srgbClr val="FF0000"/>
              </a:solidFill>
              <a:latin typeface="BIZ UDP新ゴ Light" panose="020B0300000000000000" pitchFamily="50" charset="-128"/>
              <a:ea typeface="BIZ UDP新ゴ Light" panose="020B0300000000000000" pitchFamily="50" charset="-128"/>
              <a:cs typeface="Times New Roman" panose="02020603050405020304" pitchFamily="18" charset="0"/>
            </a:endParaRPr>
          </a:p>
          <a:p>
            <a:pPr marL="514350" indent="-514350" algn="just">
              <a:buFont typeface="+mj-ea"/>
              <a:buAutoNum type="circleNumDbPlain"/>
            </a:pPr>
            <a:endParaRPr lang="en-US" altLang="ja-JP" sz="2800" dirty="0">
              <a:latin typeface="BIZ UDP新ゴ Light" panose="020B0300000000000000" pitchFamily="50" charset="-128"/>
              <a:ea typeface="BIZ UDP新ゴ Light" panose="020B0300000000000000" pitchFamily="50" charset="-128"/>
              <a:cs typeface="Times New Roman" panose="02020603050405020304" pitchFamily="18" charset="0"/>
            </a:endParaRPr>
          </a:p>
        </p:txBody>
      </p:sp>
      <p:sp>
        <p:nvSpPr>
          <p:cNvPr id="5" name="スライド番号プレースホルダー 4">
            <a:extLst>
              <a:ext uri="{FF2B5EF4-FFF2-40B4-BE49-F238E27FC236}">
                <a16:creationId xmlns:a16="http://schemas.microsoft.com/office/drawing/2014/main" id="{A67EADBD-59F8-4CD7-957B-251273E9F3B7}"/>
              </a:ext>
            </a:extLst>
          </p:cNvPr>
          <p:cNvSpPr>
            <a:spLocks noGrp="1"/>
          </p:cNvSpPr>
          <p:nvPr>
            <p:ph type="sldNum" sz="quarter" idx="12"/>
          </p:nvPr>
        </p:nvSpPr>
        <p:spPr>
          <a:xfrm>
            <a:off x="9309100" y="6396007"/>
            <a:ext cx="2743200" cy="365125"/>
          </a:xfrm>
        </p:spPr>
        <p:txBody>
          <a:bodyPr/>
          <a:lstStyle/>
          <a:p>
            <a:fld id="{B766EA7D-E8E5-41AA-A4F4-896E8831CD74}" type="slidenum">
              <a:rPr kumimoji="1" lang="ja-JP" altLang="en-US" sz="1800" smtClean="0">
                <a:latin typeface="BIZ UDP新ゴ Light" panose="020B0300000000000000" pitchFamily="50" charset="-128"/>
                <a:ea typeface="BIZ UDP新ゴ Light" panose="020B0300000000000000" pitchFamily="50" charset="-128"/>
              </a:rPr>
              <a:t>10</a:t>
            </a:fld>
            <a:endParaRPr kumimoji="1" lang="ja-JP" altLang="en-US" sz="1800">
              <a:latin typeface="BIZ UDP新ゴ Light" panose="020B0300000000000000" pitchFamily="50" charset="-128"/>
              <a:ea typeface="BIZ UDP新ゴ Light" panose="020B0300000000000000" pitchFamily="50" charset="-128"/>
            </a:endParaRPr>
          </a:p>
        </p:txBody>
      </p:sp>
      <p:sp>
        <p:nvSpPr>
          <p:cNvPr id="6" name="タイトル 1">
            <a:extLst>
              <a:ext uri="{FF2B5EF4-FFF2-40B4-BE49-F238E27FC236}">
                <a16:creationId xmlns:a16="http://schemas.microsoft.com/office/drawing/2014/main" id="{010F7D7C-56F2-4FA9-8A4A-BE457CB26CC6}"/>
              </a:ext>
            </a:extLst>
          </p:cNvPr>
          <p:cNvSpPr txBox="1">
            <a:spLocks/>
          </p:cNvSpPr>
          <p:nvPr/>
        </p:nvSpPr>
        <p:spPr>
          <a:xfrm>
            <a:off x="1" y="1"/>
            <a:ext cx="12192000" cy="788275"/>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4000" b="1" dirty="0">
                <a:solidFill>
                  <a:schemeClr val="bg1"/>
                </a:solidFill>
                <a:latin typeface="BIZ UDP新ゴ Light" panose="020B0300000000000000" pitchFamily="50" charset="-128"/>
                <a:ea typeface="BIZ UDP新ゴ Light" panose="020B0300000000000000" pitchFamily="50" charset="-128"/>
              </a:rPr>
              <a:t> </a:t>
            </a:r>
            <a:r>
              <a:rPr lang="ja-JP" altLang="en-US" sz="4000" b="1" dirty="0">
                <a:solidFill>
                  <a:schemeClr val="bg1"/>
                </a:solidFill>
                <a:latin typeface="BIZ UDP新ゴ Light" panose="020B0300000000000000" pitchFamily="50" charset="-128"/>
                <a:ea typeface="BIZ UDP新ゴ Light" panose="020B0300000000000000" pitchFamily="50" charset="-128"/>
              </a:rPr>
              <a:t>５．地域包括支援センターとの関係</a:t>
            </a:r>
          </a:p>
        </p:txBody>
      </p:sp>
    </p:spTree>
    <p:extLst>
      <p:ext uri="{BB962C8B-B14F-4D97-AF65-F5344CB8AC3E}">
        <p14:creationId xmlns:p14="http://schemas.microsoft.com/office/powerpoint/2010/main" val="3664872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E6F1275-04AD-4C15-A3F0-923D1B464834}"/>
              </a:ext>
            </a:extLst>
          </p:cNvPr>
          <p:cNvSpPr txBox="1"/>
          <p:nvPr/>
        </p:nvSpPr>
        <p:spPr>
          <a:xfrm>
            <a:off x="336331" y="903886"/>
            <a:ext cx="11561379" cy="5016758"/>
          </a:xfrm>
          <a:prstGeom prst="rect">
            <a:avLst/>
          </a:prstGeom>
          <a:noFill/>
        </p:spPr>
        <p:txBody>
          <a:bodyPr wrap="square" rtlCol="0">
            <a:spAutoFit/>
          </a:bodyPr>
          <a:lstStyle/>
          <a:p>
            <a:pPr marL="514350" indent="-514350" algn="just">
              <a:buFont typeface="+mj-ea"/>
              <a:buAutoNum type="circleNumDbPlain"/>
            </a:pPr>
            <a:r>
              <a:rPr lang="ja-JP" altLang="ja-JP" sz="2800" kern="100" dirty="0">
                <a:effectLst/>
                <a:latin typeface="BIZ UDP新ゴ Light" panose="020B0300000000000000" pitchFamily="50" charset="-128"/>
                <a:ea typeface="BIZ UDP新ゴ Light" panose="020B0300000000000000" pitchFamily="50" charset="-128"/>
                <a:cs typeface="Times New Roman" panose="02020603050405020304" pitchFamily="18" charset="0"/>
              </a:rPr>
              <a:t>居宅介護支援事業者の指定を受けていること</a:t>
            </a:r>
            <a:endParaRPr lang="en-US" altLang="ja-JP" sz="2800" kern="100" dirty="0">
              <a:latin typeface="BIZ UDP新ゴ Light" panose="020B0300000000000000" pitchFamily="50" charset="-128"/>
              <a:ea typeface="BIZ UDP新ゴ Light" panose="020B0300000000000000" pitchFamily="50" charset="-128"/>
              <a:cs typeface="Times New Roman" panose="02020603050405020304" pitchFamily="18" charset="0"/>
            </a:endParaRPr>
          </a:p>
          <a:p>
            <a:pPr marL="514350" indent="-514350" algn="just">
              <a:lnSpc>
                <a:spcPct val="50000"/>
              </a:lnSpc>
              <a:buFont typeface="+mj-ea"/>
              <a:buAutoNum type="circleNumDbPlain"/>
            </a:pPr>
            <a:endParaRPr lang="en-US" altLang="ja-JP" sz="2800" kern="100" dirty="0">
              <a:effectLst/>
              <a:latin typeface="BIZ UDP新ゴ Light" panose="020B0300000000000000" pitchFamily="50" charset="-128"/>
              <a:ea typeface="BIZ UDP新ゴ Light" panose="020B0300000000000000" pitchFamily="50" charset="-128"/>
              <a:cs typeface="Times New Roman" panose="02020603050405020304" pitchFamily="18" charset="0"/>
            </a:endParaRPr>
          </a:p>
          <a:p>
            <a:pPr marL="514350" indent="-514350" algn="just">
              <a:buFont typeface="+mj-ea"/>
              <a:buAutoNum type="circleNumDbPlain"/>
            </a:pPr>
            <a:r>
              <a:rPr lang="ja-JP" altLang="ja-JP" sz="2800" kern="100" dirty="0">
                <a:effectLst/>
                <a:latin typeface="BIZ UDP新ゴ Light" panose="020B0300000000000000" pitchFamily="50" charset="-128"/>
                <a:ea typeface="BIZ UDP新ゴ Light" panose="020B0300000000000000" pitchFamily="50" charset="-128"/>
                <a:cs typeface="Times New Roman" panose="02020603050405020304" pitchFamily="18" charset="0"/>
              </a:rPr>
              <a:t>管理者が主任介護支援専門員であること</a:t>
            </a:r>
            <a:r>
              <a:rPr lang="ja-JP" altLang="en-US" sz="2800" kern="100" dirty="0">
                <a:effectLst/>
                <a:latin typeface="BIZ UDP新ゴ Light" panose="020B0300000000000000" pitchFamily="50" charset="-128"/>
                <a:ea typeface="BIZ UDP新ゴ Light" panose="020B0300000000000000" pitchFamily="50" charset="-128"/>
                <a:cs typeface="Times New Roman" panose="02020603050405020304" pitchFamily="18" charset="0"/>
              </a:rPr>
              <a:t>（居宅介護支援と兼務可）</a:t>
            </a:r>
            <a:endParaRPr lang="en-US" altLang="ja-JP" sz="2800" kern="100" dirty="0">
              <a:effectLst/>
              <a:latin typeface="BIZ UDP新ゴ Light" panose="020B0300000000000000" pitchFamily="50" charset="-128"/>
              <a:ea typeface="BIZ UDP新ゴ Light" panose="020B0300000000000000" pitchFamily="50" charset="-128"/>
              <a:cs typeface="Times New Roman" panose="02020603050405020304" pitchFamily="18" charset="0"/>
            </a:endParaRPr>
          </a:p>
          <a:p>
            <a:pPr marL="800100" lvl="1" indent="-342900" algn="just">
              <a:buFont typeface="BIZ UDP新ゴ Light" panose="020B0300000000000000" pitchFamily="50" charset="-128"/>
              <a:buChar char="※"/>
            </a:pPr>
            <a:r>
              <a:rPr lang="ja-JP" altLang="en-US" sz="2000" kern="100" dirty="0">
                <a:effectLst/>
                <a:latin typeface="BIZ UDP新ゴ Light" panose="020B0300000000000000" pitchFamily="50" charset="-128"/>
                <a:ea typeface="BIZ UDP新ゴ Light" panose="020B0300000000000000" pitchFamily="50" charset="-128"/>
                <a:cs typeface="Times New Roman" panose="02020603050405020304" pitchFamily="18" charset="0"/>
              </a:rPr>
              <a:t>経過措置により主任介護支援専門員でない介護支援専門員を管理者としている事業所は、介護予防支援の指定を受けることはできません</a:t>
            </a:r>
            <a:endParaRPr lang="en-US" altLang="ja-JP" sz="2000" kern="100" dirty="0">
              <a:latin typeface="BIZ UDP新ゴ Light" panose="020B0300000000000000" pitchFamily="50" charset="-128"/>
              <a:ea typeface="BIZ UDP新ゴ Light" panose="020B0300000000000000" pitchFamily="50" charset="-128"/>
              <a:cs typeface="Times New Roman" panose="02020603050405020304" pitchFamily="18" charset="0"/>
            </a:endParaRPr>
          </a:p>
          <a:p>
            <a:pPr marL="514350" indent="-514350" algn="just">
              <a:lnSpc>
                <a:spcPct val="50000"/>
              </a:lnSpc>
              <a:buFont typeface="+mj-ea"/>
              <a:buAutoNum type="circleNumDbPlain"/>
            </a:pPr>
            <a:endParaRPr lang="en-US" altLang="ja-JP" sz="2800" kern="100" dirty="0">
              <a:effectLst/>
              <a:latin typeface="BIZ UDP新ゴ Light" panose="020B0300000000000000" pitchFamily="50" charset="-128"/>
              <a:ea typeface="BIZ UDP新ゴ Light" panose="020B0300000000000000" pitchFamily="50" charset="-128"/>
              <a:cs typeface="Times New Roman" panose="02020603050405020304" pitchFamily="18" charset="0"/>
            </a:endParaRPr>
          </a:p>
          <a:p>
            <a:pPr marL="514350" indent="-514350" algn="just">
              <a:buFont typeface="+mj-ea"/>
              <a:buAutoNum type="circleNumDbPlain"/>
            </a:pPr>
            <a:r>
              <a:rPr lang="ja-JP" altLang="ja-JP" sz="2800" kern="100" dirty="0">
                <a:effectLst/>
                <a:latin typeface="BIZ UDP新ゴ Light" panose="020B0300000000000000" pitchFamily="50" charset="-128"/>
                <a:ea typeface="BIZ UDP新ゴ Light" panose="020B0300000000000000" pitchFamily="50" charset="-128"/>
                <a:cs typeface="Times New Roman" panose="02020603050405020304" pitchFamily="18" charset="0"/>
              </a:rPr>
              <a:t>当該指定に係る事業所ごとに</a:t>
            </a:r>
            <a:r>
              <a:rPr lang="ja-JP" altLang="en-US" sz="2800" kern="100" dirty="0">
                <a:latin typeface="BIZ UDP新ゴ Light" panose="020B0300000000000000" pitchFamily="50" charset="-128"/>
                <a:ea typeface="BIZ UDP新ゴ Light" panose="020B0300000000000000" pitchFamily="50" charset="-128"/>
                <a:cs typeface="Times New Roman" panose="02020603050405020304" pitchFamily="18" charset="0"/>
              </a:rPr>
              <a:t>、</a:t>
            </a:r>
            <a:r>
              <a:rPr lang="ja-JP" altLang="ja-JP" sz="2800" kern="100" dirty="0">
                <a:effectLst/>
                <a:latin typeface="BIZ UDP新ゴ Light" panose="020B0300000000000000" pitchFamily="50" charset="-128"/>
                <a:ea typeface="BIZ UDP新ゴ Light" panose="020B0300000000000000" pitchFamily="50" charset="-128"/>
                <a:cs typeface="Times New Roman" panose="02020603050405020304" pitchFamily="18" charset="0"/>
              </a:rPr>
              <a:t>１以上の員数の指定介護予防支援の提供に当たる必要な数の介護支援専門員を確保すること</a:t>
            </a:r>
            <a:endParaRPr lang="en-US" altLang="ja-JP" sz="2800" kern="100" dirty="0">
              <a:effectLst/>
              <a:latin typeface="BIZ UDP新ゴ Light" panose="020B0300000000000000" pitchFamily="50" charset="-128"/>
              <a:ea typeface="BIZ UDP新ゴ Light" panose="020B0300000000000000" pitchFamily="50" charset="-128"/>
              <a:cs typeface="Times New Roman" panose="02020603050405020304" pitchFamily="18" charset="0"/>
            </a:endParaRPr>
          </a:p>
          <a:p>
            <a:pPr marL="514350" indent="-514350" algn="just">
              <a:lnSpc>
                <a:spcPct val="50000"/>
              </a:lnSpc>
              <a:buFont typeface="+mj-ea"/>
              <a:buAutoNum type="circleNumDbPlain"/>
            </a:pPr>
            <a:endParaRPr lang="en-US" altLang="ja-JP" sz="2800" kern="100" dirty="0">
              <a:latin typeface="BIZ UDP新ゴ Light" panose="020B0300000000000000" pitchFamily="50" charset="-128"/>
              <a:ea typeface="BIZ UDP新ゴ Light" panose="020B0300000000000000" pitchFamily="50" charset="-128"/>
              <a:cs typeface="Times New Roman" panose="02020603050405020304" pitchFamily="18" charset="0"/>
            </a:endParaRPr>
          </a:p>
          <a:p>
            <a:pPr marL="514350" indent="-514350" algn="just">
              <a:buFont typeface="+mj-ea"/>
              <a:buAutoNum type="circleNumDbPlain"/>
            </a:pPr>
            <a:r>
              <a:rPr lang="ja-JP" altLang="ja-JP" sz="2800" dirty="0">
                <a:effectLst/>
                <a:latin typeface="BIZ UDP新ゴ Light" panose="020B0300000000000000" pitchFamily="50" charset="-128"/>
                <a:ea typeface="BIZ UDP新ゴ Light" panose="020B0300000000000000" pitchFamily="50" charset="-128"/>
                <a:cs typeface="Times New Roman" panose="02020603050405020304" pitchFamily="18" charset="0"/>
              </a:rPr>
              <a:t>事業を行うために必要な広さの区画を有するとともに、指定介護予防支援の提供に必要な設備及び備品等を備え付けること</a:t>
            </a:r>
            <a:endParaRPr lang="en-US" altLang="ja-JP" sz="2800" dirty="0">
              <a:effectLst/>
              <a:latin typeface="BIZ UDP新ゴ Light" panose="020B0300000000000000" pitchFamily="50" charset="-128"/>
              <a:ea typeface="BIZ UDP新ゴ Light" panose="020B0300000000000000" pitchFamily="50" charset="-128"/>
              <a:cs typeface="Times New Roman" panose="02020603050405020304" pitchFamily="18" charset="0"/>
            </a:endParaRPr>
          </a:p>
          <a:p>
            <a:pPr marL="514350" indent="-514350" algn="just">
              <a:lnSpc>
                <a:spcPct val="50000"/>
              </a:lnSpc>
              <a:buFont typeface="+mj-ea"/>
              <a:buAutoNum type="circleNumDbPlain"/>
            </a:pPr>
            <a:endParaRPr lang="en-US" altLang="ja-JP" sz="2800" dirty="0">
              <a:latin typeface="BIZ UDP新ゴ Light" panose="020B0300000000000000" pitchFamily="50" charset="-128"/>
              <a:ea typeface="BIZ UDP新ゴ Light" panose="020B0300000000000000" pitchFamily="50" charset="-128"/>
              <a:cs typeface="Times New Roman" panose="02020603050405020304" pitchFamily="18" charset="0"/>
            </a:endParaRPr>
          </a:p>
          <a:p>
            <a:pPr marL="514350" indent="-514350" algn="just">
              <a:buFont typeface="+mj-ea"/>
              <a:buAutoNum type="circleNumDbPlain"/>
            </a:pPr>
            <a:r>
              <a:rPr lang="ja-JP" altLang="en-US" sz="2800" dirty="0">
                <a:latin typeface="BIZ UDP新ゴ Light" panose="020B0300000000000000" pitchFamily="50" charset="-128"/>
                <a:ea typeface="BIZ UDP新ゴ Light" panose="020B0300000000000000" pitchFamily="50" charset="-128"/>
                <a:cs typeface="Times New Roman" panose="02020603050405020304" pitchFamily="18" charset="0"/>
              </a:rPr>
              <a:t>法人登記における「目的」欄に介護予防支援事業に係る記載（「介護保険法における介護予防支援」等）があること</a:t>
            </a:r>
            <a:endParaRPr lang="en-US" altLang="ja-JP" sz="2800" dirty="0">
              <a:latin typeface="BIZ UDP新ゴ Light" panose="020B0300000000000000" pitchFamily="50" charset="-128"/>
              <a:ea typeface="BIZ UDP新ゴ Light" panose="020B0300000000000000" pitchFamily="50" charset="-128"/>
              <a:cs typeface="Times New Roman" panose="02020603050405020304" pitchFamily="18" charset="0"/>
            </a:endParaRPr>
          </a:p>
        </p:txBody>
      </p:sp>
      <p:sp>
        <p:nvSpPr>
          <p:cNvPr id="4" name="テキスト ボックス 3">
            <a:extLst>
              <a:ext uri="{FF2B5EF4-FFF2-40B4-BE49-F238E27FC236}">
                <a16:creationId xmlns:a16="http://schemas.microsoft.com/office/drawing/2014/main" id="{D1772CC4-E6E1-4102-BD85-3323E7578603}"/>
              </a:ext>
            </a:extLst>
          </p:cNvPr>
          <p:cNvSpPr txBox="1"/>
          <p:nvPr/>
        </p:nvSpPr>
        <p:spPr>
          <a:xfrm>
            <a:off x="420413" y="5932239"/>
            <a:ext cx="11477297" cy="646331"/>
          </a:xfrm>
          <a:prstGeom prst="rect">
            <a:avLst/>
          </a:prstGeom>
          <a:noFill/>
        </p:spPr>
        <p:txBody>
          <a:bodyPr wrap="square" rtlCol="0">
            <a:spAutoFit/>
          </a:bodyPr>
          <a:lstStyle/>
          <a:p>
            <a:pPr marL="342900" indent="-342900">
              <a:buFont typeface="游ゴシック Light" panose="020B0300000000000000" pitchFamily="50" charset="-128"/>
              <a:buChar char="※"/>
            </a:pPr>
            <a:r>
              <a:rPr lang="ja-JP" altLang="en-US" b="0" i="0" u="none" strike="noStrike" baseline="0" dirty="0">
                <a:solidFill>
                  <a:srgbClr val="FF0000"/>
                </a:solidFill>
                <a:latin typeface="BIZ UDP新ゴ Light" panose="020B0300000000000000" pitchFamily="50" charset="-128"/>
                <a:ea typeface="BIZ UDP新ゴ Light" panose="020B0300000000000000" pitchFamily="50" charset="-128"/>
              </a:rPr>
              <a:t>指定基準の詳細は、「指定介護予防支援等の事業の人員及び運営並びに指定介護予防支援等に係る介護予防のための効果的な支援の方法に関する基準（平成１８年厚労省令第３７号）をご確認ください。</a:t>
            </a:r>
            <a:endParaRPr kumimoji="1" lang="ja-JP" altLang="en-US" dirty="0">
              <a:solidFill>
                <a:srgbClr val="FF0000"/>
              </a:solidFill>
              <a:latin typeface="BIZ UDP新ゴ Light" panose="020B0300000000000000" pitchFamily="50" charset="-128"/>
              <a:ea typeface="BIZ UDP新ゴ Light" panose="020B0300000000000000" pitchFamily="50" charset="-128"/>
            </a:endParaRPr>
          </a:p>
        </p:txBody>
      </p:sp>
      <p:sp>
        <p:nvSpPr>
          <p:cNvPr id="5" name="スライド番号プレースホルダー 4">
            <a:extLst>
              <a:ext uri="{FF2B5EF4-FFF2-40B4-BE49-F238E27FC236}">
                <a16:creationId xmlns:a16="http://schemas.microsoft.com/office/drawing/2014/main" id="{A67EADBD-59F8-4CD7-957B-251273E9F3B7}"/>
              </a:ext>
            </a:extLst>
          </p:cNvPr>
          <p:cNvSpPr>
            <a:spLocks noGrp="1"/>
          </p:cNvSpPr>
          <p:nvPr>
            <p:ph type="sldNum" sz="quarter" idx="12"/>
          </p:nvPr>
        </p:nvSpPr>
        <p:spPr>
          <a:xfrm>
            <a:off x="9309100" y="6396007"/>
            <a:ext cx="2743200" cy="365125"/>
          </a:xfrm>
        </p:spPr>
        <p:txBody>
          <a:bodyPr/>
          <a:lstStyle/>
          <a:p>
            <a:fld id="{B766EA7D-E8E5-41AA-A4F4-896E8831CD74}" type="slidenum">
              <a:rPr kumimoji="1" lang="ja-JP" altLang="en-US" sz="1800" smtClean="0">
                <a:latin typeface="BIZ UDP新ゴ Light" panose="020B0300000000000000" pitchFamily="50" charset="-128"/>
                <a:ea typeface="BIZ UDP新ゴ Light" panose="020B0300000000000000" pitchFamily="50" charset="-128"/>
              </a:rPr>
              <a:t>11</a:t>
            </a:fld>
            <a:endParaRPr kumimoji="1" lang="ja-JP" altLang="en-US" sz="1800">
              <a:latin typeface="BIZ UDP新ゴ Light" panose="020B0300000000000000" pitchFamily="50" charset="-128"/>
              <a:ea typeface="BIZ UDP新ゴ Light" panose="020B0300000000000000" pitchFamily="50" charset="-128"/>
            </a:endParaRPr>
          </a:p>
        </p:txBody>
      </p:sp>
      <p:sp>
        <p:nvSpPr>
          <p:cNvPr id="6" name="タイトル 1">
            <a:extLst>
              <a:ext uri="{FF2B5EF4-FFF2-40B4-BE49-F238E27FC236}">
                <a16:creationId xmlns:a16="http://schemas.microsoft.com/office/drawing/2014/main" id="{010F7D7C-56F2-4FA9-8A4A-BE457CB26CC6}"/>
              </a:ext>
            </a:extLst>
          </p:cNvPr>
          <p:cNvSpPr txBox="1">
            <a:spLocks/>
          </p:cNvSpPr>
          <p:nvPr/>
        </p:nvSpPr>
        <p:spPr>
          <a:xfrm>
            <a:off x="1" y="1"/>
            <a:ext cx="12192000" cy="788275"/>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4000" b="1" dirty="0">
                <a:solidFill>
                  <a:schemeClr val="bg1"/>
                </a:solidFill>
                <a:latin typeface="BIZ UDP新ゴ Light" panose="020B0300000000000000" pitchFamily="50" charset="-128"/>
                <a:ea typeface="BIZ UDP新ゴ Light" panose="020B0300000000000000" pitchFamily="50" charset="-128"/>
              </a:rPr>
              <a:t> </a:t>
            </a:r>
            <a:r>
              <a:rPr lang="ja-JP" altLang="en-US" sz="4000" b="1" dirty="0">
                <a:solidFill>
                  <a:schemeClr val="bg1"/>
                </a:solidFill>
                <a:latin typeface="BIZ UDP新ゴ Light" panose="020B0300000000000000" pitchFamily="50" charset="-128"/>
                <a:ea typeface="BIZ UDP新ゴ Light" panose="020B0300000000000000" pitchFamily="50" charset="-128"/>
              </a:rPr>
              <a:t>６．指定を受けるための要件</a:t>
            </a:r>
          </a:p>
        </p:txBody>
      </p:sp>
    </p:spTree>
    <p:extLst>
      <p:ext uri="{BB962C8B-B14F-4D97-AF65-F5344CB8AC3E}">
        <p14:creationId xmlns:p14="http://schemas.microsoft.com/office/powerpoint/2010/main" val="2516095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52CD888A-E38B-4E15-B993-5EECB7FA4D77}"/>
              </a:ext>
            </a:extLst>
          </p:cNvPr>
          <p:cNvSpPr txBox="1"/>
          <p:nvPr/>
        </p:nvSpPr>
        <p:spPr>
          <a:xfrm>
            <a:off x="456863" y="952449"/>
            <a:ext cx="11409316" cy="3970318"/>
          </a:xfrm>
          <a:prstGeom prst="rect">
            <a:avLst/>
          </a:prstGeom>
          <a:noFill/>
        </p:spPr>
        <p:txBody>
          <a:bodyPr wrap="square" rtlCol="0">
            <a:spAutoFit/>
          </a:bodyPr>
          <a:lstStyle/>
          <a:p>
            <a:pPr marL="514350" indent="-514350">
              <a:buFont typeface="+mj-ea"/>
              <a:buAutoNum type="circleNumDbPlain"/>
            </a:pPr>
            <a:r>
              <a:rPr lang="ja-JP" altLang="en-US" sz="2800" dirty="0">
                <a:latin typeface="BIZ UDP新ゴ Light" panose="020B0300000000000000" pitchFamily="50" charset="-128"/>
                <a:ea typeface="BIZ UDP新ゴ Light" panose="020B0300000000000000" pitchFamily="50" charset="-128"/>
              </a:rPr>
              <a:t>指定に必要な申請書類一式を介護保険課に提出</a:t>
            </a:r>
            <a:endParaRPr lang="en-US" altLang="ja-JP" sz="2800" dirty="0">
              <a:latin typeface="BIZ UDP新ゴ Light" panose="020B0300000000000000" pitchFamily="50" charset="-128"/>
              <a:ea typeface="BIZ UDP新ゴ Light" panose="020B0300000000000000" pitchFamily="50" charset="-128"/>
            </a:endParaRPr>
          </a:p>
          <a:p>
            <a:pPr marL="514350" indent="-514350">
              <a:lnSpc>
                <a:spcPct val="50000"/>
              </a:lnSpc>
              <a:buFont typeface="+mj-ea"/>
              <a:buAutoNum type="circleNumDbPlain"/>
            </a:pPr>
            <a:endParaRPr lang="en-US" altLang="ja-JP" sz="2800" dirty="0">
              <a:latin typeface="BIZ UDP新ゴ Light" panose="020B0300000000000000" pitchFamily="50" charset="-128"/>
              <a:ea typeface="BIZ UDP新ゴ Light" panose="020B0300000000000000" pitchFamily="50" charset="-128"/>
            </a:endParaRPr>
          </a:p>
          <a:p>
            <a:pPr marL="514350" indent="-514350">
              <a:buFont typeface="+mj-ea"/>
              <a:buAutoNum type="circleNumDbPlain"/>
            </a:pPr>
            <a:r>
              <a:rPr lang="ja-JP" altLang="en-US" sz="2800" dirty="0">
                <a:latin typeface="BIZ UDP新ゴ Light" panose="020B0300000000000000" pitchFamily="50" charset="-128"/>
                <a:ea typeface="BIZ UDP新ゴ Light" panose="020B0300000000000000" pitchFamily="50" charset="-128"/>
              </a:rPr>
              <a:t>介護保険課で申請書類の確認</a:t>
            </a:r>
            <a:endParaRPr lang="en-US" altLang="ja-JP" sz="2800" dirty="0">
              <a:latin typeface="BIZ UDP新ゴ Light" panose="020B0300000000000000" pitchFamily="50" charset="-128"/>
              <a:ea typeface="BIZ UDP新ゴ Light" panose="020B0300000000000000" pitchFamily="50" charset="-128"/>
            </a:endParaRPr>
          </a:p>
          <a:p>
            <a:pPr marL="514350" indent="-514350">
              <a:lnSpc>
                <a:spcPct val="50000"/>
              </a:lnSpc>
              <a:buFont typeface="+mj-ea"/>
              <a:buAutoNum type="circleNumDbPlain"/>
            </a:pPr>
            <a:endParaRPr lang="en-US" altLang="ja-JP" sz="2800" dirty="0">
              <a:latin typeface="BIZ UDP新ゴ Light" panose="020B0300000000000000" pitchFamily="50" charset="-128"/>
              <a:ea typeface="BIZ UDP新ゴ Light" panose="020B0300000000000000" pitchFamily="50" charset="-128"/>
            </a:endParaRPr>
          </a:p>
          <a:p>
            <a:pPr marL="514350" indent="-514350">
              <a:buFont typeface="+mj-ea"/>
              <a:buAutoNum type="circleNumDbPlain"/>
            </a:pPr>
            <a:r>
              <a:rPr lang="ja-JP" altLang="en-US" sz="2800" dirty="0">
                <a:latin typeface="BIZ UDP新ゴ Light" panose="020B0300000000000000" pitchFamily="50" charset="-128"/>
                <a:ea typeface="BIZ UDP新ゴ Light" panose="020B0300000000000000" pitchFamily="50" charset="-128"/>
              </a:rPr>
              <a:t>藤沢市介護保険運営協議会での審議</a:t>
            </a:r>
            <a:endParaRPr lang="en-US" altLang="ja-JP" sz="2800" dirty="0">
              <a:latin typeface="BIZ UDP新ゴ Light" panose="020B0300000000000000" pitchFamily="50" charset="-128"/>
              <a:ea typeface="BIZ UDP新ゴ Light" panose="020B0300000000000000" pitchFamily="50" charset="-128"/>
            </a:endParaRPr>
          </a:p>
          <a:p>
            <a:pPr marL="514350" indent="-514350">
              <a:lnSpc>
                <a:spcPct val="50000"/>
              </a:lnSpc>
              <a:buFont typeface="+mj-ea"/>
              <a:buAutoNum type="circleNumDbPlain"/>
            </a:pPr>
            <a:endParaRPr lang="en-US" altLang="ja-JP" sz="2800" dirty="0">
              <a:latin typeface="BIZ UDP新ゴ Light" panose="020B0300000000000000" pitchFamily="50" charset="-128"/>
              <a:ea typeface="BIZ UDP新ゴ Light" panose="020B0300000000000000" pitchFamily="50" charset="-128"/>
            </a:endParaRPr>
          </a:p>
          <a:p>
            <a:pPr marL="514350" indent="-514350">
              <a:buFont typeface="+mj-ea"/>
              <a:buAutoNum type="circleNumDbPlain"/>
            </a:pPr>
            <a:r>
              <a:rPr kumimoji="1" lang="ja-JP" altLang="en-US" sz="2800" dirty="0">
                <a:latin typeface="BIZ UDP新ゴ Light" panose="020B0300000000000000" pitchFamily="50" charset="-128"/>
                <a:ea typeface="BIZ UDP新ゴ Light" panose="020B0300000000000000" pitchFamily="50" charset="-128"/>
              </a:rPr>
              <a:t>介護予防支援事業者として指定</a:t>
            </a:r>
            <a:r>
              <a:rPr lang="ja-JP" altLang="en-US" sz="2800" dirty="0">
                <a:latin typeface="BIZ UDP新ゴ Light" panose="020B0300000000000000" pitchFamily="50" charset="-128"/>
                <a:ea typeface="BIZ UDP新ゴ Light" panose="020B0300000000000000" pitchFamily="50" charset="-128"/>
              </a:rPr>
              <a:t>（指定通知書の送付）</a:t>
            </a:r>
            <a:endParaRPr lang="en-US" altLang="ja-JP" sz="2800" dirty="0">
              <a:latin typeface="BIZ UDP新ゴ Light" panose="020B0300000000000000" pitchFamily="50" charset="-128"/>
              <a:ea typeface="BIZ UDP新ゴ Light" panose="020B0300000000000000" pitchFamily="50" charset="-128"/>
            </a:endParaRPr>
          </a:p>
          <a:p>
            <a:pPr marL="514350" indent="-514350">
              <a:lnSpc>
                <a:spcPct val="50000"/>
              </a:lnSpc>
              <a:buFont typeface="+mj-ea"/>
              <a:buAutoNum type="circleNumDbPlain"/>
            </a:pPr>
            <a:endParaRPr kumimoji="1" lang="en-US" altLang="ja-JP" sz="2800" dirty="0">
              <a:latin typeface="BIZ UDP新ゴ Light" panose="020B0300000000000000" pitchFamily="50" charset="-128"/>
              <a:ea typeface="BIZ UDP新ゴ Light" panose="020B0300000000000000" pitchFamily="50" charset="-128"/>
            </a:endParaRPr>
          </a:p>
          <a:p>
            <a:r>
              <a:rPr lang="en-US" altLang="ja-JP" sz="2400" dirty="0">
                <a:latin typeface="BIZ UDP新ゴ Light" panose="020B0300000000000000" pitchFamily="50" charset="-128"/>
                <a:ea typeface="BIZ UDP新ゴ Light" panose="020B0300000000000000" pitchFamily="50" charset="-128"/>
              </a:rPr>
              <a:t>【</a:t>
            </a:r>
            <a:r>
              <a:rPr lang="ja-JP" altLang="en-US" sz="2400" dirty="0">
                <a:latin typeface="BIZ UDP新ゴ Light" panose="020B0300000000000000" pitchFamily="50" charset="-128"/>
                <a:ea typeface="BIZ UDP新ゴ Light" panose="020B0300000000000000" pitchFamily="50" charset="-128"/>
              </a:rPr>
              <a:t>注</a:t>
            </a:r>
            <a:r>
              <a:rPr lang="en-US" altLang="ja-JP" sz="2400" dirty="0">
                <a:latin typeface="BIZ UDP新ゴ Light" panose="020B0300000000000000" pitchFamily="50" charset="-128"/>
                <a:ea typeface="BIZ UDP新ゴ Light" panose="020B0300000000000000" pitchFamily="50" charset="-128"/>
              </a:rPr>
              <a:t>】</a:t>
            </a:r>
            <a:r>
              <a:rPr lang="ja-JP" altLang="en-US" sz="2400" dirty="0">
                <a:latin typeface="BIZ UDP新ゴ Light" panose="020B0300000000000000" pitchFamily="50" charset="-128"/>
                <a:ea typeface="BIZ UDP新ゴ Light" panose="020B0300000000000000" pitchFamily="50" charset="-128"/>
              </a:rPr>
              <a:t>新規で「居宅介護支援」「介護予防支援」の指定を併せて申請する場合は、介護保  </a:t>
            </a:r>
            <a:endParaRPr lang="en-US" altLang="ja-JP" sz="2400" dirty="0">
              <a:latin typeface="BIZ UDP新ゴ Light" panose="020B0300000000000000" pitchFamily="50" charset="-128"/>
              <a:ea typeface="BIZ UDP新ゴ Light" panose="020B0300000000000000" pitchFamily="50" charset="-128"/>
            </a:endParaRPr>
          </a:p>
          <a:p>
            <a:r>
              <a:rPr lang="en-US" altLang="ja-JP" sz="2400" dirty="0">
                <a:latin typeface="BIZ UDP新ゴ Light" panose="020B0300000000000000" pitchFamily="50" charset="-128"/>
                <a:ea typeface="BIZ UDP新ゴ Light" panose="020B0300000000000000" pitchFamily="50" charset="-128"/>
              </a:rPr>
              <a:t>      </a:t>
            </a:r>
            <a:r>
              <a:rPr lang="ja-JP" altLang="en-US" sz="2400" dirty="0">
                <a:latin typeface="BIZ UDP新ゴ Light" panose="020B0300000000000000" pitchFamily="50" charset="-128"/>
                <a:ea typeface="BIZ UDP新ゴ Light" panose="020B0300000000000000" pitchFamily="50" charset="-128"/>
              </a:rPr>
              <a:t>険課への事前相談が必要となります。指定申請書の提出期限も異なります。</a:t>
            </a:r>
          </a:p>
          <a:p>
            <a:endParaRPr kumimoji="1" lang="ja-JP" altLang="en-US" sz="2800" dirty="0">
              <a:latin typeface="BIZ UDP新ゴ Light" panose="020B0300000000000000" pitchFamily="50" charset="-128"/>
              <a:ea typeface="BIZ UDP新ゴ Light" panose="020B0300000000000000" pitchFamily="50" charset="-128"/>
            </a:endParaRPr>
          </a:p>
        </p:txBody>
      </p:sp>
      <p:sp>
        <p:nvSpPr>
          <p:cNvPr id="5" name="スライド番号プレースホルダー 4">
            <a:extLst>
              <a:ext uri="{FF2B5EF4-FFF2-40B4-BE49-F238E27FC236}">
                <a16:creationId xmlns:a16="http://schemas.microsoft.com/office/drawing/2014/main" id="{8B975281-6BB9-4B05-82BF-BBE16B0A6882}"/>
              </a:ext>
            </a:extLst>
          </p:cNvPr>
          <p:cNvSpPr>
            <a:spLocks noGrp="1"/>
          </p:cNvSpPr>
          <p:nvPr>
            <p:ph type="sldNum" sz="quarter" idx="12"/>
          </p:nvPr>
        </p:nvSpPr>
        <p:spPr>
          <a:xfrm>
            <a:off x="9321800" y="6436930"/>
            <a:ext cx="2743200" cy="365125"/>
          </a:xfrm>
        </p:spPr>
        <p:txBody>
          <a:bodyPr/>
          <a:lstStyle/>
          <a:p>
            <a:fld id="{B766EA7D-E8E5-41AA-A4F4-896E8831CD74}" type="slidenum">
              <a:rPr kumimoji="1" lang="ja-JP" altLang="en-US" sz="1800" smtClean="0">
                <a:latin typeface="BIZ UDP新ゴ Light" panose="020B0300000000000000" pitchFamily="50" charset="-128"/>
                <a:ea typeface="BIZ UDP新ゴ Light" panose="020B0300000000000000" pitchFamily="50" charset="-128"/>
              </a:rPr>
              <a:t>12</a:t>
            </a:fld>
            <a:endParaRPr kumimoji="1" lang="ja-JP" altLang="en-US" sz="1800">
              <a:latin typeface="BIZ UDP新ゴ Light" panose="020B0300000000000000" pitchFamily="50" charset="-128"/>
              <a:ea typeface="BIZ UDP新ゴ Light" panose="020B0300000000000000" pitchFamily="50" charset="-128"/>
            </a:endParaRPr>
          </a:p>
        </p:txBody>
      </p:sp>
      <p:sp>
        <p:nvSpPr>
          <p:cNvPr id="6" name="タイトル 1">
            <a:extLst>
              <a:ext uri="{FF2B5EF4-FFF2-40B4-BE49-F238E27FC236}">
                <a16:creationId xmlns:a16="http://schemas.microsoft.com/office/drawing/2014/main" id="{97C7AD68-CEB0-4C3F-A2B9-A18B1ABF0471}"/>
              </a:ext>
            </a:extLst>
          </p:cNvPr>
          <p:cNvSpPr txBox="1">
            <a:spLocks/>
          </p:cNvSpPr>
          <p:nvPr/>
        </p:nvSpPr>
        <p:spPr>
          <a:xfrm>
            <a:off x="1" y="1"/>
            <a:ext cx="12192000" cy="788275"/>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4000" b="1" dirty="0">
                <a:solidFill>
                  <a:schemeClr val="bg1"/>
                </a:solidFill>
                <a:latin typeface="BIZ UDP新ゴ Light" panose="020B0300000000000000" pitchFamily="50" charset="-128"/>
                <a:ea typeface="BIZ UDP新ゴ Light" panose="020B0300000000000000" pitchFamily="50" charset="-128"/>
              </a:rPr>
              <a:t> </a:t>
            </a:r>
            <a:r>
              <a:rPr lang="ja-JP" altLang="en-US" sz="4000" b="1" dirty="0">
                <a:solidFill>
                  <a:schemeClr val="bg1"/>
                </a:solidFill>
                <a:latin typeface="BIZ UDP新ゴ Light" panose="020B0300000000000000" pitchFamily="50" charset="-128"/>
                <a:ea typeface="BIZ UDP新ゴ Light" panose="020B0300000000000000" pitchFamily="50" charset="-128"/>
              </a:rPr>
              <a:t>７．申請から指定までの流れ</a:t>
            </a:r>
          </a:p>
        </p:txBody>
      </p:sp>
      <p:graphicFrame>
        <p:nvGraphicFramePr>
          <p:cNvPr id="9" name="表 9">
            <a:extLst>
              <a:ext uri="{FF2B5EF4-FFF2-40B4-BE49-F238E27FC236}">
                <a16:creationId xmlns:a16="http://schemas.microsoft.com/office/drawing/2014/main" id="{9F054127-8031-49FA-BE5F-390E52DA3294}"/>
              </a:ext>
            </a:extLst>
          </p:cNvPr>
          <p:cNvGraphicFramePr>
            <a:graphicFrameLocks noGrp="1"/>
          </p:cNvGraphicFramePr>
          <p:nvPr>
            <p:extLst>
              <p:ext uri="{D42A27DB-BD31-4B8C-83A1-F6EECF244321}">
                <p14:modId xmlns:p14="http://schemas.microsoft.com/office/powerpoint/2010/main" val="3989708873"/>
              </p:ext>
            </p:extLst>
          </p:nvPr>
        </p:nvGraphicFramePr>
        <p:xfrm>
          <a:off x="623612" y="4851970"/>
          <a:ext cx="11126952" cy="1584960"/>
        </p:xfrm>
        <a:graphic>
          <a:graphicData uri="http://schemas.openxmlformats.org/drawingml/2006/table">
            <a:tbl>
              <a:tblPr firstRow="1" bandRow="1">
                <a:tableStyleId>{5C22544A-7EE6-4342-B048-85BDC9FD1C3A}</a:tableStyleId>
              </a:tblPr>
              <a:tblGrid>
                <a:gridCol w="3708984">
                  <a:extLst>
                    <a:ext uri="{9D8B030D-6E8A-4147-A177-3AD203B41FA5}">
                      <a16:colId xmlns:a16="http://schemas.microsoft.com/office/drawing/2014/main" val="30646211"/>
                    </a:ext>
                  </a:extLst>
                </a:gridCol>
                <a:gridCol w="3708984">
                  <a:extLst>
                    <a:ext uri="{9D8B030D-6E8A-4147-A177-3AD203B41FA5}">
                      <a16:colId xmlns:a16="http://schemas.microsoft.com/office/drawing/2014/main" val="343815291"/>
                    </a:ext>
                  </a:extLst>
                </a:gridCol>
                <a:gridCol w="3708984">
                  <a:extLst>
                    <a:ext uri="{9D8B030D-6E8A-4147-A177-3AD203B41FA5}">
                      <a16:colId xmlns:a16="http://schemas.microsoft.com/office/drawing/2014/main" val="4288091875"/>
                    </a:ext>
                  </a:extLst>
                </a:gridCol>
              </a:tblGrid>
              <a:tr h="370840">
                <a:tc>
                  <a:txBody>
                    <a:bodyPr/>
                    <a:lstStyle/>
                    <a:p>
                      <a:pPr algn="ctr"/>
                      <a:r>
                        <a:rPr kumimoji="1" lang="ja-JP" altLang="en-US" sz="2000" dirty="0">
                          <a:latin typeface="BIZ UDP新ゴ Light" panose="020B0300000000000000" pitchFamily="50" charset="-128"/>
                          <a:ea typeface="BIZ UDP新ゴ Light" panose="020B0300000000000000" pitchFamily="50" charset="-128"/>
                        </a:rPr>
                        <a:t>指定申請書提出期限</a:t>
                      </a:r>
                    </a:p>
                  </a:txBody>
                  <a:tcPr/>
                </a:tc>
                <a:tc>
                  <a:txBody>
                    <a:bodyPr/>
                    <a:lstStyle/>
                    <a:p>
                      <a:pPr algn="ctr"/>
                      <a:r>
                        <a:rPr kumimoji="1" lang="ja-JP" altLang="en-US" sz="2000" dirty="0">
                          <a:latin typeface="BIZ UDP新ゴ Light" panose="020B0300000000000000" pitchFamily="50" charset="-128"/>
                          <a:ea typeface="BIZ UDP新ゴ Light" panose="020B0300000000000000" pitchFamily="50" charset="-128"/>
                        </a:rPr>
                        <a:t>介護保険運営協議会開催日</a:t>
                      </a:r>
                    </a:p>
                  </a:txBody>
                  <a:tcPr/>
                </a:tc>
                <a:tc>
                  <a:txBody>
                    <a:bodyPr/>
                    <a:lstStyle/>
                    <a:p>
                      <a:pPr algn="ctr"/>
                      <a:r>
                        <a:rPr kumimoji="1" lang="ja-JP" altLang="en-US" sz="2000" dirty="0">
                          <a:latin typeface="BIZ UDP新ゴ Light" panose="020B0300000000000000" pitchFamily="50" charset="-128"/>
                          <a:ea typeface="BIZ UDP新ゴ Light" panose="020B0300000000000000" pitchFamily="50" charset="-128"/>
                        </a:rPr>
                        <a:t>指定予定日</a:t>
                      </a:r>
                    </a:p>
                  </a:txBody>
                  <a:tcPr/>
                </a:tc>
                <a:extLst>
                  <a:ext uri="{0D108BD9-81ED-4DB2-BD59-A6C34878D82A}">
                    <a16:rowId xmlns:a16="http://schemas.microsoft.com/office/drawing/2014/main" val="3166038136"/>
                  </a:ext>
                </a:extLst>
              </a:tr>
              <a:tr h="337163">
                <a:tc>
                  <a:txBody>
                    <a:bodyPr/>
                    <a:lstStyle/>
                    <a:p>
                      <a:pPr algn="ctr"/>
                      <a:r>
                        <a:rPr kumimoji="1" lang="en-US" altLang="ja-JP" sz="2000" dirty="0">
                          <a:latin typeface="BIZ UDP新ゴ Light" panose="020B0300000000000000" pitchFamily="50" charset="-128"/>
                          <a:ea typeface="BIZ UDP新ゴ Light" panose="020B0300000000000000" pitchFamily="50" charset="-128"/>
                        </a:rPr>
                        <a:t>2024</a:t>
                      </a:r>
                      <a:r>
                        <a:rPr kumimoji="1" lang="ja-JP" altLang="en-US" sz="2000" dirty="0">
                          <a:latin typeface="BIZ UDP新ゴ Light" panose="020B0300000000000000" pitchFamily="50" charset="-128"/>
                          <a:ea typeface="BIZ UDP新ゴ Light" panose="020B0300000000000000" pitchFamily="50" charset="-128"/>
                        </a:rPr>
                        <a:t>年</a:t>
                      </a:r>
                      <a:r>
                        <a:rPr kumimoji="1" lang="en-US" altLang="ja-JP" sz="2000" dirty="0">
                          <a:latin typeface="BIZ UDP新ゴ Light" panose="020B0300000000000000" pitchFamily="50" charset="-128"/>
                          <a:ea typeface="BIZ UDP新ゴ Light" panose="020B0300000000000000" pitchFamily="50" charset="-128"/>
                        </a:rPr>
                        <a:t>6</a:t>
                      </a:r>
                      <a:r>
                        <a:rPr kumimoji="1" lang="ja-JP" altLang="en-US" sz="2000" dirty="0">
                          <a:latin typeface="BIZ UDP新ゴ Light" panose="020B0300000000000000" pitchFamily="50" charset="-128"/>
                          <a:ea typeface="BIZ UDP新ゴ Light" panose="020B0300000000000000" pitchFamily="50" charset="-128"/>
                        </a:rPr>
                        <a:t>月</a:t>
                      </a:r>
                      <a:r>
                        <a:rPr kumimoji="1" lang="en-US" altLang="ja-JP" sz="2000" dirty="0">
                          <a:latin typeface="BIZ UDP新ゴ Light" panose="020B0300000000000000" pitchFamily="50" charset="-128"/>
                          <a:ea typeface="BIZ UDP新ゴ Light" panose="020B0300000000000000" pitchFamily="50" charset="-128"/>
                        </a:rPr>
                        <a:t>10</a:t>
                      </a:r>
                      <a:r>
                        <a:rPr kumimoji="1" lang="ja-JP" altLang="en-US" sz="2000" dirty="0">
                          <a:latin typeface="BIZ UDP新ゴ Light" panose="020B0300000000000000" pitchFamily="50" charset="-128"/>
                          <a:ea typeface="BIZ UDP新ゴ Light" panose="020B0300000000000000" pitchFamily="50" charset="-128"/>
                        </a:rPr>
                        <a:t>日</a:t>
                      </a:r>
                    </a:p>
                  </a:txBody>
                  <a:tcPr/>
                </a:tc>
                <a:tc>
                  <a:txBody>
                    <a:bodyPr/>
                    <a:lstStyle/>
                    <a:p>
                      <a:pPr algn="ctr"/>
                      <a:r>
                        <a:rPr kumimoji="1" lang="en-US" altLang="ja-JP" sz="2000" dirty="0">
                          <a:latin typeface="BIZ UDP新ゴ Light" panose="020B0300000000000000" pitchFamily="50" charset="-128"/>
                          <a:ea typeface="BIZ UDP新ゴ Light" panose="020B0300000000000000" pitchFamily="50" charset="-128"/>
                        </a:rPr>
                        <a:t>2024</a:t>
                      </a:r>
                      <a:r>
                        <a:rPr kumimoji="1" lang="ja-JP" altLang="en-US" sz="2000" dirty="0">
                          <a:latin typeface="BIZ UDP新ゴ Light" panose="020B0300000000000000" pitchFamily="50" charset="-128"/>
                          <a:ea typeface="BIZ UDP新ゴ Light" panose="020B0300000000000000" pitchFamily="50" charset="-128"/>
                        </a:rPr>
                        <a:t>年</a:t>
                      </a:r>
                      <a:r>
                        <a:rPr kumimoji="1" lang="en-US" altLang="ja-JP" sz="2000" dirty="0">
                          <a:latin typeface="BIZ UDP新ゴ Light" panose="020B0300000000000000" pitchFamily="50" charset="-128"/>
                          <a:ea typeface="BIZ UDP新ゴ Light" panose="020B0300000000000000" pitchFamily="50" charset="-128"/>
                        </a:rPr>
                        <a:t>6</a:t>
                      </a:r>
                      <a:r>
                        <a:rPr kumimoji="1" lang="ja-JP" altLang="en-US" sz="2000" dirty="0">
                          <a:latin typeface="BIZ UDP新ゴ Light" panose="020B0300000000000000" pitchFamily="50" charset="-128"/>
                          <a:ea typeface="BIZ UDP新ゴ Light" panose="020B0300000000000000" pitchFamily="50" charset="-128"/>
                        </a:rPr>
                        <a:t>月</a:t>
                      </a:r>
                      <a:r>
                        <a:rPr kumimoji="1" lang="en-US" altLang="ja-JP" sz="2000" dirty="0">
                          <a:latin typeface="BIZ UDP新ゴ Light" panose="020B0300000000000000" pitchFamily="50" charset="-128"/>
                          <a:ea typeface="BIZ UDP新ゴ Light" panose="020B0300000000000000" pitchFamily="50" charset="-128"/>
                        </a:rPr>
                        <a:t>26</a:t>
                      </a:r>
                      <a:r>
                        <a:rPr kumimoji="1" lang="ja-JP" altLang="en-US" sz="2000" dirty="0">
                          <a:latin typeface="BIZ UDP新ゴ Light" panose="020B0300000000000000" pitchFamily="50" charset="-128"/>
                          <a:ea typeface="BIZ UDP新ゴ Light" panose="020B0300000000000000" pitchFamily="50" charset="-128"/>
                        </a:rPr>
                        <a:t>日</a:t>
                      </a:r>
                    </a:p>
                  </a:txBody>
                  <a:tcPr/>
                </a:tc>
                <a:tc>
                  <a:txBody>
                    <a:bodyPr/>
                    <a:lstStyle/>
                    <a:p>
                      <a:pPr algn="ctr"/>
                      <a:r>
                        <a:rPr kumimoji="1" lang="en-US" altLang="ja-JP" sz="2000" dirty="0">
                          <a:latin typeface="BIZ UDP新ゴ Light" panose="020B0300000000000000" pitchFamily="50" charset="-128"/>
                          <a:ea typeface="BIZ UDP新ゴ Light" panose="020B0300000000000000" pitchFamily="50" charset="-128"/>
                        </a:rPr>
                        <a:t>2024</a:t>
                      </a:r>
                      <a:r>
                        <a:rPr kumimoji="1" lang="ja-JP" altLang="en-US" sz="2000" dirty="0">
                          <a:latin typeface="BIZ UDP新ゴ Light" panose="020B0300000000000000" pitchFamily="50" charset="-128"/>
                          <a:ea typeface="BIZ UDP新ゴ Light" panose="020B0300000000000000" pitchFamily="50" charset="-128"/>
                        </a:rPr>
                        <a:t>年</a:t>
                      </a:r>
                      <a:r>
                        <a:rPr kumimoji="1" lang="en-US" altLang="ja-JP" sz="2000" dirty="0">
                          <a:latin typeface="BIZ UDP新ゴ Light" panose="020B0300000000000000" pitchFamily="50" charset="-128"/>
                          <a:ea typeface="BIZ UDP新ゴ Light" panose="020B0300000000000000" pitchFamily="50" charset="-128"/>
                        </a:rPr>
                        <a:t>7</a:t>
                      </a:r>
                      <a:r>
                        <a:rPr kumimoji="1" lang="ja-JP" altLang="en-US" sz="2000" dirty="0">
                          <a:latin typeface="BIZ UDP新ゴ Light" panose="020B0300000000000000" pitchFamily="50" charset="-128"/>
                          <a:ea typeface="BIZ UDP新ゴ Light" panose="020B0300000000000000" pitchFamily="50" charset="-128"/>
                        </a:rPr>
                        <a:t>月</a:t>
                      </a:r>
                      <a:r>
                        <a:rPr kumimoji="1" lang="en-US" altLang="ja-JP" sz="2000" dirty="0">
                          <a:latin typeface="BIZ UDP新ゴ Light" panose="020B0300000000000000" pitchFamily="50" charset="-128"/>
                          <a:ea typeface="BIZ UDP新ゴ Light" panose="020B0300000000000000" pitchFamily="50" charset="-128"/>
                        </a:rPr>
                        <a:t>1</a:t>
                      </a:r>
                      <a:r>
                        <a:rPr kumimoji="1" lang="ja-JP" altLang="en-US" sz="2000" dirty="0">
                          <a:latin typeface="BIZ UDP新ゴ Light" panose="020B0300000000000000" pitchFamily="50" charset="-128"/>
                          <a:ea typeface="BIZ UDP新ゴ Light" panose="020B0300000000000000" pitchFamily="50" charset="-128"/>
                        </a:rPr>
                        <a:t>日</a:t>
                      </a:r>
                    </a:p>
                  </a:txBody>
                  <a:tcPr/>
                </a:tc>
                <a:extLst>
                  <a:ext uri="{0D108BD9-81ED-4DB2-BD59-A6C34878D82A}">
                    <a16:rowId xmlns:a16="http://schemas.microsoft.com/office/drawing/2014/main" val="1325312699"/>
                  </a:ext>
                </a:extLst>
              </a:tr>
              <a:tr h="370840">
                <a:tc rowSpan="2">
                  <a:txBody>
                    <a:bodyPr/>
                    <a:lstStyle/>
                    <a:p>
                      <a:pPr algn="ctr"/>
                      <a:r>
                        <a:rPr kumimoji="1" lang="ja-JP" altLang="en-US" sz="2000" dirty="0">
                          <a:latin typeface="BIZ UDP新ゴ Light" panose="020B0300000000000000" pitchFamily="50" charset="-128"/>
                          <a:ea typeface="BIZ UDP新ゴ Light" panose="020B0300000000000000" pitchFamily="50" charset="-128"/>
                        </a:rPr>
                        <a:t>後日、市</a:t>
                      </a:r>
                      <a:r>
                        <a:rPr kumimoji="1" lang="en-US" altLang="ja-JP" sz="2000" dirty="0">
                          <a:latin typeface="BIZ UDP新ゴ Light" panose="020B0300000000000000" pitchFamily="50" charset="-128"/>
                          <a:ea typeface="BIZ UDP新ゴ Light" panose="020B0300000000000000" pitchFamily="50" charset="-128"/>
                        </a:rPr>
                        <a:t>Web</a:t>
                      </a:r>
                      <a:r>
                        <a:rPr kumimoji="1" lang="ja-JP" altLang="en-US" sz="2000" dirty="0">
                          <a:latin typeface="BIZ UDP新ゴ Light" panose="020B0300000000000000" pitchFamily="50" charset="-128"/>
                          <a:ea typeface="BIZ UDP新ゴ Light" panose="020B0300000000000000" pitchFamily="50" charset="-128"/>
                        </a:rPr>
                        <a:t>サイト</a:t>
                      </a:r>
                      <a:endParaRPr kumimoji="1" lang="en-US" altLang="ja-JP" sz="2000" dirty="0">
                        <a:latin typeface="BIZ UDP新ゴ Light" panose="020B0300000000000000" pitchFamily="50" charset="-128"/>
                        <a:ea typeface="BIZ UDP新ゴ Light" panose="020B0300000000000000" pitchFamily="50" charset="-128"/>
                      </a:endParaRPr>
                    </a:p>
                    <a:p>
                      <a:pPr algn="ctr"/>
                      <a:r>
                        <a:rPr kumimoji="1" lang="ja-JP" altLang="en-US" sz="2000" dirty="0">
                          <a:latin typeface="BIZ UDP新ゴ Light" panose="020B0300000000000000" pitchFamily="50" charset="-128"/>
                          <a:ea typeface="BIZ UDP新ゴ Light" panose="020B0300000000000000" pitchFamily="50" charset="-128"/>
                        </a:rPr>
                        <a:t>に掲載します。</a:t>
                      </a:r>
                      <a:endParaRPr kumimoji="1" lang="en-US" altLang="ja-JP" sz="2000" dirty="0">
                        <a:latin typeface="BIZ UDP新ゴ Light" panose="020B0300000000000000" pitchFamily="50" charset="-128"/>
                        <a:ea typeface="BIZ UDP新ゴ Light" panose="020B0300000000000000" pitchFamily="50" charset="-128"/>
                      </a:endParaRPr>
                    </a:p>
                  </a:txBody>
                  <a:tcPr/>
                </a:tc>
                <a:tc>
                  <a:txBody>
                    <a:bodyPr/>
                    <a:lstStyle/>
                    <a:p>
                      <a:pPr algn="ctr"/>
                      <a:r>
                        <a:rPr kumimoji="1" lang="en-US" altLang="ja-JP" sz="2000" dirty="0">
                          <a:latin typeface="BIZ UDP新ゴ Light" panose="020B0300000000000000" pitchFamily="50" charset="-128"/>
                          <a:ea typeface="BIZ UDP新ゴ Light" panose="020B0300000000000000" pitchFamily="50" charset="-128"/>
                        </a:rPr>
                        <a:t>2024</a:t>
                      </a:r>
                      <a:r>
                        <a:rPr kumimoji="1" lang="ja-JP" altLang="en-US" sz="2000" dirty="0">
                          <a:latin typeface="BIZ UDP新ゴ Light" panose="020B0300000000000000" pitchFamily="50" charset="-128"/>
                          <a:ea typeface="BIZ UDP新ゴ Light" panose="020B0300000000000000" pitchFamily="50" charset="-128"/>
                        </a:rPr>
                        <a:t>年</a:t>
                      </a:r>
                      <a:r>
                        <a:rPr kumimoji="1" lang="en-US" altLang="ja-JP" sz="2000" dirty="0">
                          <a:latin typeface="BIZ UDP新ゴ Light" panose="020B0300000000000000" pitchFamily="50" charset="-128"/>
                          <a:ea typeface="BIZ UDP新ゴ Light" panose="020B0300000000000000" pitchFamily="50" charset="-128"/>
                        </a:rPr>
                        <a:t>10</a:t>
                      </a:r>
                      <a:r>
                        <a:rPr kumimoji="1" lang="ja-JP" altLang="en-US" sz="2000" dirty="0">
                          <a:latin typeface="BIZ UDP新ゴ Light" panose="020B0300000000000000" pitchFamily="50" charset="-128"/>
                          <a:ea typeface="BIZ UDP新ゴ Light" panose="020B0300000000000000" pitchFamily="50" charset="-128"/>
                        </a:rPr>
                        <a:t>月下旬</a:t>
                      </a:r>
                    </a:p>
                  </a:txBody>
                  <a:tcPr/>
                </a:tc>
                <a:tc rowSpan="2">
                  <a:txBody>
                    <a:bodyPr/>
                    <a:lstStyle/>
                    <a:p>
                      <a:pPr algn="ctr"/>
                      <a:r>
                        <a:rPr kumimoji="1" lang="ja-JP" altLang="en-US" sz="2000" dirty="0">
                          <a:latin typeface="BIZ UDP新ゴ Light" panose="020B0300000000000000" pitchFamily="50" charset="-128"/>
                          <a:ea typeface="BIZ UDP新ゴ Light" panose="020B0300000000000000" pitchFamily="50" charset="-128"/>
                        </a:rPr>
                        <a:t>後日、市</a:t>
                      </a:r>
                      <a:r>
                        <a:rPr kumimoji="1" lang="en-US" altLang="ja-JP" sz="2000" dirty="0">
                          <a:latin typeface="BIZ UDP新ゴ Light" panose="020B0300000000000000" pitchFamily="50" charset="-128"/>
                          <a:ea typeface="BIZ UDP新ゴ Light" panose="020B0300000000000000" pitchFamily="50" charset="-128"/>
                        </a:rPr>
                        <a:t>Web</a:t>
                      </a:r>
                      <a:r>
                        <a:rPr kumimoji="1" lang="ja-JP" altLang="en-US" sz="2000" dirty="0">
                          <a:latin typeface="BIZ UDP新ゴ Light" panose="020B0300000000000000" pitchFamily="50" charset="-128"/>
                          <a:ea typeface="BIZ UDP新ゴ Light" panose="020B0300000000000000" pitchFamily="50" charset="-128"/>
                        </a:rPr>
                        <a:t>サイト</a:t>
                      </a:r>
                      <a:endParaRPr kumimoji="1" lang="en-US" altLang="ja-JP" sz="2000" dirty="0">
                        <a:latin typeface="BIZ UDP新ゴ Light" panose="020B0300000000000000" pitchFamily="50" charset="-128"/>
                        <a:ea typeface="BIZ UDP新ゴ Light" panose="020B0300000000000000" pitchFamily="50" charset="-128"/>
                      </a:endParaRPr>
                    </a:p>
                    <a:p>
                      <a:pPr algn="ctr"/>
                      <a:r>
                        <a:rPr kumimoji="1" lang="ja-JP" altLang="en-US" sz="2000" dirty="0">
                          <a:latin typeface="BIZ UDP新ゴ Light" panose="020B0300000000000000" pitchFamily="50" charset="-128"/>
                          <a:ea typeface="BIZ UDP新ゴ Light" panose="020B0300000000000000" pitchFamily="50" charset="-128"/>
                        </a:rPr>
                        <a:t>に掲載します。</a:t>
                      </a:r>
                    </a:p>
                  </a:txBody>
                  <a:tcPr/>
                </a:tc>
                <a:extLst>
                  <a:ext uri="{0D108BD9-81ED-4DB2-BD59-A6C34878D82A}">
                    <a16:rowId xmlns:a16="http://schemas.microsoft.com/office/drawing/2014/main" val="2683605642"/>
                  </a:ext>
                </a:extLst>
              </a:tr>
              <a:tr h="370840">
                <a:tc vMerge="1">
                  <a:txBody>
                    <a:bodyPr/>
                    <a:lstStyle/>
                    <a:p>
                      <a:pPr algn="ctr"/>
                      <a:endParaRPr kumimoji="1" lang="ja-JP" altLang="en-US" sz="2000" dirty="0">
                        <a:latin typeface="BIZ UDP新ゴ Light" panose="020B0300000000000000" pitchFamily="50" charset="-128"/>
                        <a:ea typeface="BIZ UDP新ゴ Light" panose="020B0300000000000000" pitchFamily="50" charset="-128"/>
                      </a:endParaRPr>
                    </a:p>
                  </a:txBody>
                  <a:tcPr/>
                </a:tc>
                <a:tc>
                  <a:txBody>
                    <a:bodyPr/>
                    <a:lstStyle/>
                    <a:p>
                      <a:pPr algn="ctr"/>
                      <a:r>
                        <a:rPr kumimoji="1" lang="en-US" altLang="ja-JP" sz="2000" dirty="0">
                          <a:latin typeface="BIZ UDP新ゴ Light" panose="020B0300000000000000" pitchFamily="50" charset="-128"/>
                          <a:ea typeface="BIZ UDP新ゴ Light" panose="020B0300000000000000" pitchFamily="50" charset="-128"/>
                        </a:rPr>
                        <a:t>2025</a:t>
                      </a:r>
                      <a:r>
                        <a:rPr kumimoji="1" lang="ja-JP" altLang="en-US" sz="2000" dirty="0">
                          <a:latin typeface="BIZ UDP新ゴ Light" panose="020B0300000000000000" pitchFamily="50" charset="-128"/>
                          <a:ea typeface="BIZ UDP新ゴ Light" panose="020B0300000000000000" pitchFamily="50" charset="-128"/>
                        </a:rPr>
                        <a:t>年</a:t>
                      </a:r>
                      <a:r>
                        <a:rPr kumimoji="1" lang="en-US" altLang="ja-JP" sz="2000" dirty="0">
                          <a:latin typeface="BIZ UDP新ゴ Light" panose="020B0300000000000000" pitchFamily="50" charset="-128"/>
                          <a:ea typeface="BIZ UDP新ゴ Light" panose="020B0300000000000000" pitchFamily="50" charset="-128"/>
                        </a:rPr>
                        <a:t>1</a:t>
                      </a:r>
                      <a:r>
                        <a:rPr kumimoji="1" lang="ja-JP" altLang="en-US" sz="2000" dirty="0">
                          <a:latin typeface="BIZ UDP新ゴ Light" panose="020B0300000000000000" pitchFamily="50" charset="-128"/>
                          <a:ea typeface="BIZ UDP新ゴ Light" panose="020B0300000000000000" pitchFamily="50" charset="-128"/>
                        </a:rPr>
                        <a:t>月下旬</a:t>
                      </a:r>
                    </a:p>
                  </a:txBody>
                  <a:tcPr/>
                </a:tc>
                <a:tc vMerge="1">
                  <a:txBody>
                    <a:bodyPr/>
                    <a:lstStyle/>
                    <a:p>
                      <a:pPr algn="ctr"/>
                      <a:endParaRPr kumimoji="1" lang="ja-JP" altLang="en-US" sz="2000" dirty="0">
                        <a:latin typeface="BIZ UDP新ゴ Light" panose="020B0300000000000000" pitchFamily="50" charset="-128"/>
                        <a:ea typeface="BIZ UDP新ゴ Light" panose="020B0300000000000000" pitchFamily="50" charset="-128"/>
                      </a:endParaRPr>
                    </a:p>
                  </a:txBody>
                  <a:tcPr/>
                </a:tc>
                <a:extLst>
                  <a:ext uri="{0D108BD9-81ED-4DB2-BD59-A6C34878D82A}">
                    <a16:rowId xmlns:a16="http://schemas.microsoft.com/office/drawing/2014/main" val="3914014731"/>
                  </a:ext>
                </a:extLst>
              </a:tr>
            </a:tbl>
          </a:graphicData>
        </a:graphic>
      </p:graphicFrame>
      <p:sp>
        <p:nvSpPr>
          <p:cNvPr id="11" name="テキスト ボックス 10">
            <a:extLst>
              <a:ext uri="{FF2B5EF4-FFF2-40B4-BE49-F238E27FC236}">
                <a16:creationId xmlns:a16="http://schemas.microsoft.com/office/drawing/2014/main" id="{045A5EB2-FDB1-435F-BC4F-5D717A33B531}"/>
              </a:ext>
            </a:extLst>
          </p:cNvPr>
          <p:cNvSpPr txBox="1"/>
          <p:nvPr/>
        </p:nvSpPr>
        <p:spPr>
          <a:xfrm>
            <a:off x="623612" y="4390305"/>
            <a:ext cx="8562428" cy="461665"/>
          </a:xfrm>
          <a:prstGeom prst="rect">
            <a:avLst/>
          </a:prstGeom>
          <a:noFill/>
        </p:spPr>
        <p:txBody>
          <a:bodyPr wrap="square" rtlCol="0">
            <a:spAutoFit/>
          </a:bodyPr>
          <a:lstStyle/>
          <a:p>
            <a:r>
              <a:rPr kumimoji="1" lang="en-US" altLang="ja-JP" sz="2400" dirty="0">
                <a:latin typeface="BIZ UDP新ゴ Light" panose="020B0300000000000000" pitchFamily="50" charset="-128"/>
                <a:ea typeface="BIZ UDP新ゴ Light" panose="020B0300000000000000" pitchFamily="50" charset="-128"/>
              </a:rPr>
              <a:t>&lt;</a:t>
            </a:r>
            <a:r>
              <a:rPr kumimoji="1" lang="ja-JP" altLang="en-US" sz="2400" dirty="0">
                <a:latin typeface="BIZ UDP新ゴ Light" panose="020B0300000000000000" pitchFamily="50" charset="-128"/>
                <a:ea typeface="BIZ UDP新ゴ Light" panose="020B0300000000000000" pitchFamily="50" charset="-128"/>
              </a:rPr>
              <a:t>指定申請スケジュール（予定）</a:t>
            </a:r>
            <a:r>
              <a:rPr kumimoji="1" lang="en-US" altLang="ja-JP" sz="2400" dirty="0">
                <a:latin typeface="BIZ UDP新ゴ Light" panose="020B0300000000000000" pitchFamily="50" charset="-128"/>
                <a:ea typeface="BIZ UDP新ゴ Light" panose="020B0300000000000000" pitchFamily="50" charset="-128"/>
              </a:rPr>
              <a:t>&gt;</a:t>
            </a:r>
            <a:r>
              <a:rPr kumimoji="1" lang="en-US" altLang="ja-JP" sz="2000" dirty="0">
                <a:latin typeface="BIZ UDP新ゴ Light" panose="020B0300000000000000" pitchFamily="50" charset="-128"/>
                <a:ea typeface="BIZ UDP新ゴ Light" panose="020B0300000000000000" pitchFamily="50" charset="-128"/>
              </a:rPr>
              <a:t>※</a:t>
            </a:r>
            <a:r>
              <a:rPr lang="ja-JP" altLang="en-US" sz="2000" dirty="0">
                <a:latin typeface="BIZ UDP新ゴ Light" panose="020B0300000000000000" pitchFamily="50" charset="-128"/>
                <a:ea typeface="BIZ UDP新ゴ Light" panose="020B0300000000000000" pitchFamily="50" charset="-128"/>
              </a:rPr>
              <a:t>変更となる場合があります</a:t>
            </a:r>
            <a:endParaRPr kumimoji="1" lang="ja-JP" altLang="en-US" sz="2400" dirty="0">
              <a:latin typeface="BIZ UDP新ゴ Light" panose="020B0300000000000000" pitchFamily="50" charset="-128"/>
              <a:ea typeface="BIZ UDP新ゴ Light" panose="020B0300000000000000" pitchFamily="50" charset="-128"/>
            </a:endParaRPr>
          </a:p>
        </p:txBody>
      </p:sp>
    </p:spTree>
    <p:extLst>
      <p:ext uri="{BB962C8B-B14F-4D97-AF65-F5344CB8AC3E}">
        <p14:creationId xmlns:p14="http://schemas.microsoft.com/office/powerpoint/2010/main" val="1654208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006A59B-68A7-40EB-85EF-758AAE265F0B}"/>
              </a:ext>
            </a:extLst>
          </p:cNvPr>
          <p:cNvSpPr txBox="1"/>
          <p:nvPr/>
        </p:nvSpPr>
        <p:spPr>
          <a:xfrm>
            <a:off x="336329" y="1102669"/>
            <a:ext cx="11698013" cy="4185761"/>
          </a:xfrm>
          <a:prstGeom prst="rect">
            <a:avLst/>
          </a:prstGeom>
          <a:noFill/>
        </p:spPr>
        <p:txBody>
          <a:bodyPr wrap="square" rtlCol="0">
            <a:spAutoFit/>
          </a:bodyPr>
          <a:lstStyle/>
          <a:p>
            <a:pPr marL="514350" indent="-514350" algn="just">
              <a:buFont typeface="+mj-ea"/>
              <a:buAutoNum type="circleNumDbPlain"/>
            </a:pPr>
            <a:r>
              <a:rPr lang="ja-JP" altLang="en-US" sz="2800" kern="100" dirty="0">
                <a:latin typeface="BIZ UDP新ゴ Light" panose="020B0300000000000000" pitchFamily="50" charset="-128"/>
                <a:ea typeface="BIZ UDP新ゴ Light" panose="020B0300000000000000" pitchFamily="50" charset="-128"/>
                <a:cs typeface="Times New Roman" panose="02020603050405020304" pitchFamily="18" charset="0"/>
              </a:rPr>
              <a:t>指定申請書</a:t>
            </a:r>
            <a:endParaRPr lang="en-US" altLang="ja-JP" sz="2800" kern="100" dirty="0">
              <a:latin typeface="BIZ UDP新ゴ Light" panose="020B0300000000000000" pitchFamily="50" charset="-128"/>
              <a:ea typeface="BIZ UDP新ゴ Light" panose="020B0300000000000000" pitchFamily="50" charset="-128"/>
              <a:cs typeface="Times New Roman" panose="02020603050405020304" pitchFamily="18" charset="0"/>
            </a:endParaRPr>
          </a:p>
          <a:p>
            <a:pPr marL="514350" indent="-514350" algn="just">
              <a:lnSpc>
                <a:spcPct val="50000"/>
              </a:lnSpc>
              <a:buFont typeface="+mj-ea"/>
              <a:buAutoNum type="circleNumDbPlain"/>
            </a:pPr>
            <a:endParaRPr lang="en-US" altLang="ja-JP" sz="2800" kern="100" dirty="0">
              <a:latin typeface="BIZ UDP新ゴ Light" panose="020B0300000000000000" pitchFamily="50" charset="-128"/>
              <a:ea typeface="BIZ UDP新ゴ Light" panose="020B0300000000000000" pitchFamily="50" charset="-128"/>
              <a:cs typeface="Times New Roman" panose="02020603050405020304" pitchFamily="18" charset="0"/>
            </a:endParaRPr>
          </a:p>
          <a:p>
            <a:pPr marL="514350" indent="-514350" algn="just">
              <a:buFont typeface="+mj-ea"/>
              <a:buAutoNum type="circleNumDbPlain"/>
            </a:pPr>
            <a:r>
              <a:rPr lang="ja-JP" altLang="en-US" sz="2800" kern="100" dirty="0">
                <a:effectLst/>
                <a:latin typeface="BIZ UDP新ゴ Light" panose="020B0300000000000000" pitchFamily="50" charset="-128"/>
                <a:ea typeface="BIZ UDP新ゴ Light" panose="020B0300000000000000" pitchFamily="50" charset="-128"/>
                <a:cs typeface="Times New Roman" panose="02020603050405020304" pitchFamily="18" charset="0"/>
              </a:rPr>
              <a:t>付表（事業所の指定等に係る記載事項）</a:t>
            </a:r>
            <a:endParaRPr lang="en-US" altLang="ja-JP" sz="2800" kern="100" dirty="0">
              <a:effectLst/>
              <a:latin typeface="BIZ UDP新ゴ Light" panose="020B0300000000000000" pitchFamily="50" charset="-128"/>
              <a:ea typeface="BIZ UDP新ゴ Light" panose="020B0300000000000000" pitchFamily="50" charset="-128"/>
              <a:cs typeface="Times New Roman" panose="02020603050405020304" pitchFamily="18" charset="0"/>
            </a:endParaRPr>
          </a:p>
          <a:p>
            <a:pPr marL="514350" indent="-514350" algn="just">
              <a:lnSpc>
                <a:spcPct val="50000"/>
              </a:lnSpc>
              <a:buFont typeface="+mj-ea"/>
              <a:buAutoNum type="circleNumDbPlain"/>
            </a:pPr>
            <a:endParaRPr lang="en-US" altLang="ja-JP" sz="2800" kern="100" dirty="0">
              <a:latin typeface="BIZ UDP新ゴ Light" panose="020B0300000000000000" pitchFamily="50" charset="-128"/>
              <a:ea typeface="BIZ UDP新ゴ Light" panose="020B0300000000000000" pitchFamily="50" charset="-128"/>
              <a:cs typeface="Times New Roman" panose="02020603050405020304" pitchFamily="18" charset="0"/>
            </a:endParaRPr>
          </a:p>
          <a:p>
            <a:pPr marL="514350" indent="-514350" algn="just">
              <a:buFont typeface="+mj-ea"/>
              <a:buAutoNum type="circleNumDbPlain"/>
            </a:pPr>
            <a:r>
              <a:rPr lang="ja-JP" altLang="en-US" sz="2800" kern="100" dirty="0">
                <a:latin typeface="BIZ UDP新ゴ Light" panose="020B0300000000000000" pitchFamily="50" charset="-128"/>
                <a:ea typeface="BIZ UDP新ゴ Light" panose="020B0300000000000000" pitchFamily="50" charset="-128"/>
                <a:cs typeface="Times New Roman" panose="02020603050405020304" pitchFamily="18" charset="0"/>
              </a:rPr>
              <a:t>付表別添＿添付書類・チェックリスト</a:t>
            </a:r>
            <a:endParaRPr lang="en-US" altLang="ja-JP" sz="2800" kern="100" dirty="0">
              <a:latin typeface="BIZ UDP新ゴ Light" panose="020B0300000000000000" pitchFamily="50" charset="-128"/>
              <a:ea typeface="BIZ UDP新ゴ Light" panose="020B0300000000000000" pitchFamily="50" charset="-128"/>
              <a:cs typeface="Times New Roman" panose="02020603050405020304" pitchFamily="18" charset="0"/>
            </a:endParaRPr>
          </a:p>
          <a:p>
            <a:pPr marL="514350" indent="-514350" algn="just">
              <a:lnSpc>
                <a:spcPct val="50000"/>
              </a:lnSpc>
              <a:buFont typeface="+mj-ea"/>
              <a:buAutoNum type="circleNumDbPlain"/>
            </a:pPr>
            <a:endParaRPr lang="en-US" altLang="ja-JP" sz="2800" kern="100" dirty="0">
              <a:latin typeface="BIZ UDP新ゴ Light" panose="020B0300000000000000" pitchFamily="50" charset="-128"/>
              <a:ea typeface="BIZ UDP新ゴ Light" panose="020B0300000000000000" pitchFamily="50" charset="-128"/>
              <a:cs typeface="Times New Roman" panose="02020603050405020304" pitchFamily="18" charset="0"/>
            </a:endParaRPr>
          </a:p>
          <a:p>
            <a:pPr marL="514350" indent="-514350" algn="just">
              <a:buFont typeface="+mj-ea"/>
              <a:buAutoNum type="circleNumDbPlain"/>
            </a:pPr>
            <a:r>
              <a:rPr lang="ja-JP" altLang="en-US" sz="2800" kern="100" dirty="0">
                <a:effectLst/>
                <a:latin typeface="BIZ UDP新ゴ Light" panose="020B0300000000000000" pitchFamily="50" charset="-128"/>
                <a:ea typeface="BIZ UDP新ゴ Light" panose="020B0300000000000000" pitchFamily="50" charset="-128"/>
                <a:cs typeface="Times New Roman" panose="02020603050405020304" pitchFamily="18" charset="0"/>
              </a:rPr>
              <a:t>付表別添＿添付書類・</a:t>
            </a:r>
            <a:r>
              <a:rPr lang="ja-JP" altLang="en-US" sz="2800" kern="100" dirty="0">
                <a:latin typeface="BIZ UDP新ゴ Light" panose="020B0300000000000000" pitchFamily="50" charset="-128"/>
                <a:ea typeface="BIZ UDP新ゴ Light" panose="020B0300000000000000" pitchFamily="50" charset="-128"/>
                <a:cs typeface="Times New Roman" panose="02020603050405020304" pitchFamily="18" charset="0"/>
              </a:rPr>
              <a:t>チェックリストに記載されているその他の資料</a:t>
            </a:r>
            <a:endParaRPr lang="en-US" altLang="ja-JP" sz="2800" kern="100" dirty="0">
              <a:latin typeface="BIZ UDP新ゴ Light" panose="020B0300000000000000" pitchFamily="50" charset="-128"/>
              <a:ea typeface="BIZ UDP新ゴ Light" panose="020B0300000000000000" pitchFamily="50" charset="-128"/>
              <a:cs typeface="Times New Roman" panose="02020603050405020304" pitchFamily="18" charset="0"/>
            </a:endParaRPr>
          </a:p>
          <a:p>
            <a:pPr marL="514350" indent="-514350" algn="just">
              <a:lnSpc>
                <a:spcPct val="50000"/>
              </a:lnSpc>
              <a:buFont typeface="+mj-ea"/>
              <a:buAutoNum type="circleNumDbPlain"/>
            </a:pPr>
            <a:endParaRPr lang="en-US" altLang="ja-JP" sz="2800" kern="100" dirty="0">
              <a:latin typeface="BIZ UDP新ゴ Light" panose="020B0300000000000000" pitchFamily="50" charset="-128"/>
              <a:ea typeface="BIZ UDP新ゴ Light" panose="020B0300000000000000" pitchFamily="50" charset="-128"/>
              <a:cs typeface="Times New Roman" panose="02020603050405020304" pitchFamily="18" charset="0"/>
            </a:endParaRPr>
          </a:p>
          <a:p>
            <a:pPr marL="514350" indent="-514350" algn="just">
              <a:buFont typeface="+mj-ea"/>
              <a:buAutoNum type="circleNumDbPlain"/>
            </a:pPr>
            <a:r>
              <a:rPr lang="ja-JP" altLang="en-US" sz="2800" kern="100" dirty="0">
                <a:effectLst/>
                <a:latin typeface="BIZ UDP新ゴ Light" panose="020B0300000000000000" pitchFamily="50" charset="-128"/>
                <a:ea typeface="BIZ UDP新ゴ Light" panose="020B0300000000000000" pitchFamily="50" charset="-128"/>
                <a:cs typeface="Times New Roman" panose="02020603050405020304" pitchFamily="18" charset="0"/>
              </a:rPr>
              <a:t>介護給付費算定に係る体制等に関する届出書</a:t>
            </a:r>
            <a:endParaRPr lang="en-US" altLang="ja-JP" sz="2800" kern="100" dirty="0">
              <a:effectLst/>
              <a:latin typeface="BIZ UDP新ゴ Light" panose="020B0300000000000000" pitchFamily="50" charset="-128"/>
              <a:ea typeface="BIZ UDP新ゴ Light" panose="020B0300000000000000" pitchFamily="50" charset="-128"/>
              <a:cs typeface="Times New Roman" panose="02020603050405020304" pitchFamily="18" charset="0"/>
            </a:endParaRPr>
          </a:p>
          <a:p>
            <a:pPr marL="514350" indent="-514350" algn="just">
              <a:lnSpc>
                <a:spcPct val="50000"/>
              </a:lnSpc>
              <a:buFont typeface="+mj-ea"/>
              <a:buAutoNum type="circleNumDbPlain"/>
            </a:pPr>
            <a:endParaRPr lang="en-US" altLang="ja-JP" sz="2800" kern="100" dirty="0">
              <a:latin typeface="BIZ UDP新ゴ Light" panose="020B0300000000000000" pitchFamily="50" charset="-128"/>
              <a:ea typeface="BIZ UDP新ゴ Light" panose="020B0300000000000000" pitchFamily="50" charset="-128"/>
              <a:cs typeface="Times New Roman" panose="02020603050405020304" pitchFamily="18" charset="0"/>
            </a:endParaRPr>
          </a:p>
          <a:p>
            <a:pPr marL="514350" indent="-514350" algn="just">
              <a:buFont typeface="+mj-ea"/>
              <a:buAutoNum type="circleNumDbPlain"/>
            </a:pPr>
            <a:r>
              <a:rPr lang="ja-JP" altLang="en-US" sz="2800" kern="100" dirty="0">
                <a:latin typeface="BIZ UDP新ゴ Light" panose="020B0300000000000000" pitchFamily="50" charset="-128"/>
                <a:ea typeface="BIZ UDP新ゴ Light" panose="020B0300000000000000" pitchFamily="50" charset="-128"/>
                <a:cs typeface="Times New Roman" panose="02020603050405020304" pitchFamily="18" charset="0"/>
              </a:rPr>
              <a:t>介護給付費算定に係る体制等状況一覧</a:t>
            </a:r>
            <a:endParaRPr lang="en-US" altLang="ja-JP" sz="2800" kern="100" dirty="0">
              <a:latin typeface="BIZ UDP新ゴ Light" panose="020B0300000000000000" pitchFamily="50" charset="-128"/>
              <a:ea typeface="BIZ UDP新ゴ Light" panose="020B0300000000000000" pitchFamily="50" charset="-128"/>
              <a:cs typeface="Times New Roman" panose="02020603050405020304" pitchFamily="18" charset="0"/>
            </a:endParaRPr>
          </a:p>
          <a:p>
            <a:pPr marL="514350" indent="-514350" algn="just">
              <a:buFont typeface="+mj-ea"/>
              <a:buAutoNum type="circleNumDbPlain"/>
            </a:pPr>
            <a:endParaRPr lang="en-US" altLang="ja-JP" sz="2800" kern="100" dirty="0">
              <a:latin typeface="BIZ UDP新ゴ Light" panose="020B0300000000000000" pitchFamily="50" charset="-128"/>
              <a:ea typeface="BIZ UDP新ゴ Light" panose="020B0300000000000000" pitchFamily="50" charset="-128"/>
              <a:cs typeface="Times New Roman" panose="02020603050405020304" pitchFamily="18" charset="0"/>
            </a:endParaRPr>
          </a:p>
        </p:txBody>
      </p:sp>
      <p:sp>
        <p:nvSpPr>
          <p:cNvPr id="4" name="テキスト ボックス 3">
            <a:extLst>
              <a:ext uri="{FF2B5EF4-FFF2-40B4-BE49-F238E27FC236}">
                <a16:creationId xmlns:a16="http://schemas.microsoft.com/office/drawing/2014/main" id="{3F78E3EE-50C7-42C8-8C42-1DA486B4D3A1}"/>
              </a:ext>
            </a:extLst>
          </p:cNvPr>
          <p:cNvSpPr txBox="1"/>
          <p:nvPr/>
        </p:nvSpPr>
        <p:spPr>
          <a:xfrm>
            <a:off x="442561" y="5233112"/>
            <a:ext cx="11259582" cy="1107996"/>
          </a:xfrm>
          <a:prstGeom prst="rect">
            <a:avLst/>
          </a:prstGeom>
          <a:noFill/>
          <a:ln>
            <a:noFill/>
          </a:ln>
        </p:spPr>
        <p:txBody>
          <a:bodyPr wrap="square" rtlCol="0">
            <a:spAutoFit/>
          </a:bodyPr>
          <a:lstStyle/>
          <a:p>
            <a:r>
              <a:rPr lang="ja-JP" altLang="en-US" i="0" u="none" strike="noStrike" baseline="0" dirty="0">
                <a:solidFill>
                  <a:srgbClr val="0070C0"/>
                </a:solidFill>
                <a:latin typeface="BIZ UDP新ゴ Light" panose="020B0300000000000000" pitchFamily="50" charset="-128"/>
                <a:ea typeface="BIZ UDP新ゴ Light" panose="020B0300000000000000" pitchFamily="50" charset="-128"/>
              </a:rPr>
              <a:t>＜藤沢市</a:t>
            </a:r>
            <a:r>
              <a:rPr lang="en-US" altLang="ja-JP" i="0" u="none" strike="noStrike" baseline="0" dirty="0">
                <a:solidFill>
                  <a:srgbClr val="0070C0"/>
                </a:solidFill>
                <a:latin typeface="BIZ UDP新ゴ Light" panose="020B0300000000000000" pitchFamily="50" charset="-128"/>
                <a:ea typeface="BIZ UDP新ゴ Light" panose="020B0300000000000000" pitchFamily="50" charset="-128"/>
              </a:rPr>
              <a:t>Web</a:t>
            </a:r>
            <a:r>
              <a:rPr lang="ja-JP" altLang="en-US" i="0" u="none" strike="noStrike" baseline="0" dirty="0">
                <a:solidFill>
                  <a:srgbClr val="0070C0"/>
                </a:solidFill>
                <a:latin typeface="BIZ UDP新ゴ Light" panose="020B0300000000000000" pitchFamily="50" charset="-128"/>
                <a:ea typeface="BIZ UDP新ゴ Light" panose="020B0300000000000000" pitchFamily="50" charset="-128"/>
              </a:rPr>
              <a:t>サイト掲載場所＞</a:t>
            </a:r>
            <a:endParaRPr lang="en-US" altLang="ja-JP" i="0" u="none" strike="noStrike" baseline="0" dirty="0">
              <a:solidFill>
                <a:srgbClr val="0070C0"/>
              </a:solidFill>
              <a:latin typeface="BIZ UDP新ゴ Light" panose="020B0300000000000000" pitchFamily="50" charset="-128"/>
              <a:ea typeface="BIZ UDP新ゴ Light" panose="020B0300000000000000" pitchFamily="50" charset="-128"/>
            </a:endParaRPr>
          </a:p>
          <a:p>
            <a:pPr>
              <a:lnSpc>
                <a:spcPct val="50000"/>
              </a:lnSpc>
            </a:pPr>
            <a:endParaRPr lang="en-US" altLang="ja-JP" sz="1600" i="0" u="none" strike="noStrike" baseline="0" dirty="0">
              <a:solidFill>
                <a:srgbClr val="0070C0"/>
              </a:solidFill>
              <a:latin typeface="BIZ UDP新ゴ Light" panose="020B0300000000000000" pitchFamily="50" charset="-128"/>
              <a:ea typeface="BIZ UDP新ゴ Light" panose="020B0300000000000000" pitchFamily="50" charset="-128"/>
              <a:hlinkClick r:id="rId2"/>
            </a:endParaRPr>
          </a:p>
          <a:p>
            <a:pPr marL="360000" lvl="1"/>
            <a:r>
              <a:rPr lang="en-US" altLang="ja-JP" sz="1600" i="0" u="none" strike="noStrike" baseline="0" dirty="0">
                <a:solidFill>
                  <a:srgbClr val="0070C0"/>
                </a:solidFill>
                <a:latin typeface="BIZ UDP新ゴ Light" panose="020B0300000000000000" pitchFamily="50" charset="-128"/>
                <a:ea typeface="BIZ UDP新ゴ Light" panose="020B0300000000000000" pitchFamily="50" charset="-128"/>
                <a:hlinkClick r:id="rId2"/>
              </a:rPr>
              <a:t>https://www.city.fujisawa.kanagawa.jp/kaigoj/kenko/fukushi/kaigohoken/jigyosha/yobokanren.html</a:t>
            </a:r>
            <a:endParaRPr lang="en-US" altLang="ja-JP" sz="1600" i="0" u="none" strike="noStrike" baseline="0" dirty="0">
              <a:solidFill>
                <a:srgbClr val="0070C0"/>
              </a:solidFill>
              <a:latin typeface="BIZ UDP新ゴ Light" panose="020B0300000000000000" pitchFamily="50" charset="-128"/>
              <a:ea typeface="BIZ UDP新ゴ Light" panose="020B0300000000000000" pitchFamily="50" charset="-128"/>
            </a:endParaRPr>
          </a:p>
          <a:p>
            <a:pPr>
              <a:lnSpc>
                <a:spcPct val="50000"/>
              </a:lnSpc>
            </a:pPr>
            <a:endParaRPr lang="en-US" altLang="ja-JP" sz="1600" dirty="0">
              <a:solidFill>
                <a:srgbClr val="0070C0"/>
              </a:solidFill>
              <a:latin typeface="BIZ UDP新ゴ Light" panose="020B0300000000000000" pitchFamily="50" charset="-128"/>
              <a:ea typeface="BIZ UDP新ゴ Light" panose="020B0300000000000000" pitchFamily="50" charset="-128"/>
            </a:endParaRPr>
          </a:p>
          <a:p>
            <a:r>
              <a:rPr lang="ja-JP" altLang="en-US" sz="1600" dirty="0">
                <a:solidFill>
                  <a:srgbClr val="0070C0"/>
                </a:solidFill>
                <a:latin typeface="BIZ UDP新ゴ Light" panose="020B0300000000000000" pitchFamily="50" charset="-128"/>
                <a:ea typeface="BIZ UDP新ゴ Light" panose="020B0300000000000000" pitchFamily="50" charset="-128"/>
              </a:rPr>
              <a:t>     （ホーム＞健康・福祉・子育て＞福祉＞介護保険＞事業者向け＞介護予防支援）</a:t>
            </a:r>
            <a:endParaRPr kumimoji="1" lang="ja-JP" altLang="en-US" dirty="0">
              <a:solidFill>
                <a:srgbClr val="0070C0"/>
              </a:solidFill>
              <a:latin typeface="BIZ UDP新ゴ Light" panose="020B0300000000000000" pitchFamily="50" charset="-128"/>
              <a:ea typeface="BIZ UDP新ゴ Light" panose="020B0300000000000000" pitchFamily="50" charset="-128"/>
            </a:endParaRPr>
          </a:p>
        </p:txBody>
      </p:sp>
      <p:sp>
        <p:nvSpPr>
          <p:cNvPr id="5" name="スライド番号プレースホルダー 4">
            <a:extLst>
              <a:ext uri="{FF2B5EF4-FFF2-40B4-BE49-F238E27FC236}">
                <a16:creationId xmlns:a16="http://schemas.microsoft.com/office/drawing/2014/main" id="{030B8337-02EF-4FF2-B2E4-AEF13EECC4E3}"/>
              </a:ext>
            </a:extLst>
          </p:cNvPr>
          <p:cNvSpPr>
            <a:spLocks noGrp="1"/>
          </p:cNvSpPr>
          <p:nvPr>
            <p:ph type="sldNum" sz="quarter" idx="12"/>
          </p:nvPr>
        </p:nvSpPr>
        <p:spPr>
          <a:xfrm>
            <a:off x="9291142" y="6341108"/>
            <a:ext cx="2743200" cy="365125"/>
          </a:xfrm>
        </p:spPr>
        <p:txBody>
          <a:bodyPr/>
          <a:lstStyle/>
          <a:p>
            <a:fld id="{B766EA7D-E8E5-41AA-A4F4-896E8831CD74}" type="slidenum">
              <a:rPr kumimoji="1" lang="ja-JP" altLang="en-US" sz="1800" smtClean="0">
                <a:latin typeface="BIZ UDP新ゴ Light" panose="020B0300000000000000" pitchFamily="50" charset="-128"/>
                <a:ea typeface="BIZ UDP新ゴ Light" panose="020B0300000000000000" pitchFamily="50" charset="-128"/>
              </a:rPr>
              <a:t>13</a:t>
            </a:fld>
            <a:endParaRPr kumimoji="1" lang="ja-JP" altLang="en-US" sz="1800">
              <a:latin typeface="BIZ UDP新ゴ Light" panose="020B0300000000000000" pitchFamily="50" charset="-128"/>
              <a:ea typeface="BIZ UDP新ゴ Light" panose="020B0300000000000000" pitchFamily="50" charset="-128"/>
            </a:endParaRPr>
          </a:p>
        </p:txBody>
      </p:sp>
      <p:sp>
        <p:nvSpPr>
          <p:cNvPr id="6" name="タイトル 1">
            <a:extLst>
              <a:ext uri="{FF2B5EF4-FFF2-40B4-BE49-F238E27FC236}">
                <a16:creationId xmlns:a16="http://schemas.microsoft.com/office/drawing/2014/main" id="{C66C008E-D336-4E95-BFBE-E3BD0880AC8D}"/>
              </a:ext>
            </a:extLst>
          </p:cNvPr>
          <p:cNvSpPr txBox="1">
            <a:spLocks/>
          </p:cNvSpPr>
          <p:nvPr/>
        </p:nvSpPr>
        <p:spPr>
          <a:xfrm>
            <a:off x="1" y="1"/>
            <a:ext cx="12192000" cy="788275"/>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4000" b="1" dirty="0">
                <a:solidFill>
                  <a:schemeClr val="bg1"/>
                </a:solidFill>
                <a:latin typeface="BIZ UDP新ゴ Light" panose="020B0300000000000000" pitchFamily="50" charset="-128"/>
                <a:ea typeface="BIZ UDP新ゴ Light" panose="020B0300000000000000" pitchFamily="50" charset="-128"/>
              </a:rPr>
              <a:t> </a:t>
            </a:r>
            <a:r>
              <a:rPr lang="ja-JP" altLang="en-US" sz="4000" b="1" dirty="0">
                <a:solidFill>
                  <a:schemeClr val="bg1"/>
                </a:solidFill>
                <a:latin typeface="BIZ UDP新ゴ Light" panose="020B0300000000000000" pitchFamily="50" charset="-128"/>
                <a:ea typeface="BIZ UDP新ゴ Light" panose="020B0300000000000000" pitchFamily="50" charset="-128"/>
              </a:rPr>
              <a:t>７．指定申請に係る必要書類</a:t>
            </a:r>
          </a:p>
        </p:txBody>
      </p:sp>
    </p:spTree>
    <p:extLst>
      <p:ext uri="{BB962C8B-B14F-4D97-AF65-F5344CB8AC3E}">
        <p14:creationId xmlns:p14="http://schemas.microsoft.com/office/powerpoint/2010/main" val="1767245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369CAEE-CAAB-4466-A0F2-0CD334C7173E}"/>
              </a:ext>
            </a:extLst>
          </p:cNvPr>
          <p:cNvSpPr txBox="1"/>
          <p:nvPr/>
        </p:nvSpPr>
        <p:spPr>
          <a:xfrm>
            <a:off x="325820" y="1029712"/>
            <a:ext cx="11540359" cy="5509200"/>
          </a:xfrm>
          <a:prstGeom prst="rect">
            <a:avLst/>
          </a:prstGeom>
          <a:noFill/>
        </p:spPr>
        <p:txBody>
          <a:bodyPr wrap="square" rtlCol="0">
            <a:spAutoFit/>
          </a:bodyPr>
          <a:lstStyle/>
          <a:p>
            <a:pPr algn="l"/>
            <a:r>
              <a:rPr lang="ja-JP" altLang="en-US" sz="2800" dirty="0">
                <a:latin typeface="BIZ UDP新ゴ Light" panose="020B0300000000000000" pitchFamily="50" charset="-128"/>
                <a:ea typeface="BIZ UDP新ゴ Light" panose="020B0300000000000000" pitchFamily="50" charset="-128"/>
              </a:rPr>
              <a:t>●</a:t>
            </a:r>
            <a:r>
              <a:rPr kumimoji="1" lang="ja-JP" altLang="en-US" sz="2800" u="none" dirty="0">
                <a:latin typeface="BIZ UDP新ゴ Light" panose="020B0300000000000000" pitchFamily="50" charset="-128"/>
                <a:ea typeface="BIZ UDP新ゴ Light" panose="020B0300000000000000" pitchFamily="50" charset="-128"/>
              </a:rPr>
              <a:t>登記事項証明書</a:t>
            </a:r>
            <a:endParaRPr lang="en-US" altLang="ja-JP" sz="2800" dirty="0">
              <a:latin typeface="BIZ UDP新ゴ Light" panose="020B0300000000000000" pitchFamily="50" charset="-128"/>
              <a:ea typeface="BIZ UDP新ゴ Light" panose="020B0300000000000000" pitchFamily="50" charset="-128"/>
            </a:endParaRPr>
          </a:p>
          <a:p>
            <a:pPr lvl="1"/>
            <a:r>
              <a:rPr kumimoji="1" lang="ja-JP" altLang="en-US" sz="2800" dirty="0">
                <a:latin typeface="BIZ UDP新ゴ Light" panose="020B0300000000000000" pitchFamily="50" charset="-128"/>
                <a:ea typeface="BIZ UDP新ゴ Light" panose="020B0300000000000000" pitchFamily="50" charset="-128"/>
              </a:rPr>
              <a:t>居宅介護支援の指定を受ける際などに、介護保険課に提出いただいている</a:t>
            </a:r>
            <a:r>
              <a:rPr kumimoji="1" lang="ja-JP" altLang="en-US" sz="2800" u="sng" dirty="0">
                <a:solidFill>
                  <a:srgbClr val="FF0000"/>
                </a:solidFill>
                <a:latin typeface="BIZ UDP新ゴ Light" panose="020B0300000000000000" pitchFamily="50" charset="-128"/>
                <a:ea typeface="BIZ UDP新ゴ Light" panose="020B0300000000000000" pitchFamily="50" charset="-128"/>
              </a:rPr>
              <a:t>登記事項証明書の「目的」欄に「介護予防支援事業」に係る記載がある場合は</a:t>
            </a:r>
            <a:r>
              <a:rPr kumimoji="1" lang="ja-JP" altLang="en-US" sz="2800" dirty="0">
                <a:solidFill>
                  <a:srgbClr val="FF0000"/>
                </a:solidFill>
                <a:latin typeface="BIZ UDP新ゴ Light" panose="020B0300000000000000" pitchFamily="50" charset="-128"/>
                <a:ea typeface="BIZ UDP新ゴ Light" panose="020B0300000000000000" pitchFamily="50" charset="-128"/>
              </a:rPr>
              <a:t>省略可能</a:t>
            </a:r>
            <a:endParaRPr kumimoji="1" lang="en-US" altLang="ja-JP" sz="2800" dirty="0">
              <a:latin typeface="BIZ UDP新ゴ Light" panose="020B0300000000000000" pitchFamily="50" charset="-128"/>
              <a:ea typeface="BIZ UDP新ゴ Light" panose="020B0300000000000000" pitchFamily="50" charset="-128"/>
            </a:endParaRPr>
          </a:p>
          <a:p>
            <a:pPr marL="800100" lvl="1" indent="-342900">
              <a:buFont typeface="BIZ UDP新ゴ Light" panose="020B0300000000000000" pitchFamily="50" charset="-128"/>
              <a:buChar char="※"/>
            </a:pPr>
            <a:r>
              <a:rPr kumimoji="1" lang="ja-JP" altLang="en-US" sz="2800" dirty="0">
                <a:latin typeface="BIZ UDP新ゴ Light" panose="020B0300000000000000" pitchFamily="50" charset="-128"/>
                <a:ea typeface="BIZ UDP新ゴ Light" panose="020B0300000000000000" pitchFamily="50" charset="-128"/>
              </a:rPr>
              <a:t>提出済みの登記事項証明書に「介護予防支援事業」</a:t>
            </a:r>
            <a:r>
              <a:rPr lang="ja-JP" altLang="en-US" sz="2800" dirty="0">
                <a:latin typeface="BIZ UDP新ゴ Light" panose="020B0300000000000000" pitchFamily="50" charset="-128"/>
                <a:ea typeface="BIZ UDP新ゴ Light" panose="020B0300000000000000" pitchFamily="50" charset="-128"/>
              </a:rPr>
              <a:t>に係る</a:t>
            </a:r>
            <a:r>
              <a:rPr kumimoji="1" lang="ja-JP" altLang="en-US" sz="2800" dirty="0">
                <a:latin typeface="BIZ UDP新ゴ Light" panose="020B0300000000000000" pitchFamily="50" charset="-128"/>
                <a:ea typeface="BIZ UDP新ゴ Light" panose="020B0300000000000000" pitchFamily="50" charset="-128"/>
              </a:rPr>
              <a:t>記載がない場合は省略できません</a:t>
            </a:r>
            <a:endParaRPr kumimoji="1" lang="en-US" altLang="ja-JP" sz="2800" dirty="0">
              <a:latin typeface="BIZ UDP新ゴ Light" panose="020B0300000000000000" pitchFamily="50" charset="-128"/>
              <a:ea typeface="BIZ UDP新ゴ Light" panose="020B0300000000000000" pitchFamily="50" charset="-128"/>
            </a:endParaRPr>
          </a:p>
          <a:p>
            <a:pPr algn="l"/>
            <a:endParaRPr kumimoji="1" lang="en-US" altLang="ja-JP" sz="2800" dirty="0">
              <a:latin typeface="BIZ UDP新ゴ Light" panose="020B0300000000000000" pitchFamily="50" charset="-128"/>
              <a:ea typeface="BIZ UDP新ゴ Light" panose="020B0300000000000000" pitchFamily="50" charset="-128"/>
            </a:endParaRPr>
          </a:p>
          <a:p>
            <a:pPr algn="l"/>
            <a:r>
              <a:rPr lang="ja-JP" altLang="en-US" sz="2800" dirty="0">
                <a:latin typeface="BIZ UDP新ゴ Light" panose="020B0300000000000000" pitchFamily="50" charset="-128"/>
                <a:ea typeface="BIZ UDP新ゴ Light" panose="020B0300000000000000" pitchFamily="50" charset="-128"/>
              </a:rPr>
              <a:t>●</a:t>
            </a:r>
            <a:r>
              <a:rPr kumimoji="1" lang="ja-JP" altLang="en-US" sz="2800" u="none" dirty="0">
                <a:latin typeface="BIZ UDP新ゴ Light" panose="020B0300000000000000" pitchFamily="50" charset="-128"/>
                <a:ea typeface="BIZ UDP新ゴ Light" panose="020B0300000000000000" pitchFamily="50" charset="-128"/>
              </a:rPr>
              <a:t>平面図</a:t>
            </a:r>
            <a:endParaRPr kumimoji="1" lang="en-US" altLang="ja-JP" sz="2800" u="none" dirty="0">
              <a:latin typeface="BIZ UDP新ゴ Light" panose="020B0300000000000000" pitchFamily="50" charset="-128"/>
              <a:ea typeface="BIZ UDP新ゴ Light" panose="020B0300000000000000" pitchFamily="50" charset="-128"/>
            </a:endParaRPr>
          </a:p>
          <a:p>
            <a:pPr lvl="1"/>
            <a:r>
              <a:rPr kumimoji="1" lang="ja-JP" altLang="en-US" sz="2800" u="none" dirty="0">
                <a:latin typeface="BIZ UDP新ゴ Light" panose="020B0300000000000000" pitchFamily="50" charset="-128"/>
                <a:ea typeface="BIZ UDP新ゴ Light" panose="020B0300000000000000" pitchFamily="50" charset="-128"/>
              </a:rPr>
              <a:t>介護保険課に提出いただいている</a:t>
            </a:r>
            <a:r>
              <a:rPr kumimoji="1" lang="ja-JP" altLang="en-US" sz="2800" u="sng" dirty="0">
                <a:solidFill>
                  <a:srgbClr val="FF0000"/>
                </a:solidFill>
                <a:latin typeface="BIZ UDP新ゴ Light" panose="020B0300000000000000" pitchFamily="50" charset="-128"/>
                <a:ea typeface="BIZ UDP新ゴ Light" panose="020B0300000000000000" pitchFamily="50" charset="-128"/>
              </a:rPr>
              <a:t>平面図</a:t>
            </a:r>
            <a:r>
              <a:rPr lang="ja-JP" altLang="en-US" sz="2800" u="sng" dirty="0">
                <a:solidFill>
                  <a:srgbClr val="FF0000"/>
                </a:solidFill>
                <a:latin typeface="BIZ UDP新ゴ Light" panose="020B0300000000000000" pitchFamily="50" charset="-128"/>
                <a:ea typeface="BIZ UDP新ゴ Light" panose="020B0300000000000000" pitchFamily="50" charset="-128"/>
              </a:rPr>
              <a:t>に</a:t>
            </a:r>
            <a:r>
              <a:rPr kumimoji="1" lang="ja-JP" altLang="en-US" sz="2800" u="sng" dirty="0">
                <a:solidFill>
                  <a:srgbClr val="FF0000"/>
                </a:solidFill>
                <a:latin typeface="BIZ UDP新ゴ Light" panose="020B0300000000000000" pitchFamily="50" charset="-128"/>
                <a:ea typeface="BIZ UDP新ゴ Light" panose="020B0300000000000000" pitchFamily="50" charset="-128"/>
              </a:rPr>
              <a:t>変更がない場合は省略可能</a:t>
            </a:r>
            <a:endParaRPr kumimoji="1" lang="en-US" altLang="ja-JP" sz="2800" u="sng" dirty="0">
              <a:solidFill>
                <a:srgbClr val="FF0000"/>
              </a:solidFill>
              <a:latin typeface="BIZ UDP新ゴ Light" panose="020B0300000000000000" pitchFamily="50" charset="-128"/>
              <a:ea typeface="BIZ UDP新ゴ Light" panose="020B0300000000000000" pitchFamily="50" charset="-128"/>
            </a:endParaRPr>
          </a:p>
          <a:p>
            <a:pPr algn="l"/>
            <a:endParaRPr kumimoji="1" lang="en-US" altLang="ja-JP" sz="2800" dirty="0">
              <a:latin typeface="BIZ UDP新ゴ Light" panose="020B0300000000000000" pitchFamily="50" charset="-128"/>
              <a:ea typeface="BIZ UDP新ゴ Light" panose="020B0300000000000000" pitchFamily="50" charset="-128"/>
            </a:endParaRPr>
          </a:p>
          <a:p>
            <a:pPr algn="l"/>
            <a:r>
              <a:rPr lang="ja-JP" altLang="en-US" sz="2400" dirty="0">
                <a:latin typeface="BIZ UDP新ゴ Light" panose="020B0300000000000000" pitchFamily="50" charset="-128"/>
                <a:ea typeface="BIZ UDP新ゴ Light" panose="020B0300000000000000" pitchFamily="50" charset="-128"/>
              </a:rPr>
              <a:t>  ＜補足＞</a:t>
            </a:r>
            <a:endParaRPr lang="en-US" altLang="ja-JP" sz="2400" dirty="0">
              <a:latin typeface="BIZ UDP新ゴ Light" panose="020B0300000000000000" pitchFamily="50" charset="-128"/>
              <a:ea typeface="BIZ UDP新ゴ Light" panose="020B0300000000000000" pitchFamily="50" charset="-128"/>
            </a:endParaRPr>
          </a:p>
          <a:p>
            <a:pPr lvl="1"/>
            <a:r>
              <a:rPr lang="ja-JP" altLang="en-US" sz="2400" dirty="0">
                <a:latin typeface="BIZ UDP新ゴ Light" panose="020B0300000000000000" pitchFamily="50" charset="-128"/>
                <a:ea typeface="BIZ UDP新ゴ Light" panose="020B0300000000000000" pitchFamily="50" charset="-128"/>
              </a:rPr>
              <a:t>従業者の資格を証明する書類（介護支援専門員証の写し等）は添付不要です。一覧（標準様式７）のみ提出してください。</a:t>
            </a:r>
            <a:endParaRPr kumimoji="1" lang="en-US" altLang="ja-JP" sz="2400" dirty="0">
              <a:latin typeface="BIZ UDP新ゴ Light" panose="020B0300000000000000" pitchFamily="50" charset="-128"/>
              <a:ea typeface="BIZ UDP新ゴ Light" panose="020B0300000000000000" pitchFamily="50" charset="-128"/>
            </a:endParaRPr>
          </a:p>
        </p:txBody>
      </p:sp>
      <p:sp>
        <p:nvSpPr>
          <p:cNvPr id="4" name="スライド番号プレースホルダー 3">
            <a:extLst>
              <a:ext uri="{FF2B5EF4-FFF2-40B4-BE49-F238E27FC236}">
                <a16:creationId xmlns:a16="http://schemas.microsoft.com/office/drawing/2014/main" id="{4DB676F6-F124-48DB-A079-F20B76FBF5C1}"/>
              </a:ext>
            </a:extLst>
          </p:cNvPr>
          <p:cNvSpPr>
            <a:spLocks noGrp="1"/>
          </p:cNvSpPr>
          <p:nvPr>
            <p:ph type="sldNum" sz="quarter" idx="12"/>
          </p:nvPr>
        </p:nvSpPr>
        <p:spPr>
          <a:xfrm>
            <a:off x="9347200" y="6415223"/>
            <a:ext cx="2743200" cy="365125"/>
          </a:xfrm>
        </p:spPr>
        <p:txBody>
          <a:bodyPr/>
          <a:lstStyle/>
          <a:p>
            <a:fld id="{B766EA7D-E8E5-41AA-A4F4-896E8831CD74}" type="slidenum">
              <a:rPr kumimoji="1" lang="ja-JP" altLang="en-US" sz="1800" smtClean="0">
                <a:latin typeface="BIZ UDP新ゴ Light" panose="020B0300000000000000" pitchFamily="50" charset="-128"/>
                <a:ea typeface="BIZ UDP新ゴ Light" panose="020B0300000000000000" pitchFamily="50" charset="-128"/>
              </a:rPr>
              <a:t>14</a:t>
            </a:fld>
            <a:endParaRPr kumimoji="1" lang="ja-JP" altLang="en-US" sz="1800">
              <a:latin typeface="BIZ UDP新ゴ Light" panose="020B0300000000000000" pitchFamily="50" charset="-128"/>
              <a:ea typeface="BIZ UDP新ゴ Light" panose="020B0300000000000000" pitchFamily="50" charset="-128"/>
            </a:endParaRPr>
          </a:p>
        </p:txBody>
      </p:sp>
      <p:sp>
        <p:nvSpPr>
          <p:cNvPr id="5" name="タイトル 1">
            <a:extLst>
              <a:ext uri="{FF2B5EF4-FFF2-40B4-BE49-F238E27FC236}">
                <a16:creationId xmlns:a16="http://schemas.microsoft.com/office/drawing/2014/main" id="{B7F7BA2E-D298-4C78-9EC6-F6C94C9347AA}"/>
              </a:ext>
            </a:extLst>
          </p:cNvPr>
          <p:cNvSpPr txBox="1">
            <a:spLocks/>
          </p:cNvSpPr>
          <p:nvPr/>
        </p:nvSpPr>
        <p:spPr>
          <a:xfrm>
            <a:off x="1" y="1"/>
            <a:ext cx="12192000" cy="788275"/>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4000" b="1" dirty="0">
                <a:solidFill>
                  <a:schemeClr val="bg1"/>
                </a:solidFill>
                <a:latin typeface="BIZ UDP新ゴ Light" panose="020B0300000000000000" pitchFamily="50" charset="-128"/>
                <a:ea typeface="BIZ UDP新ゴ Light" panose="020B0300000000000000" pitchFamily="50" charset="-128"/>
              </a:rPr>
              <a:t> </a:t>
            </a:r>
            <a:r>
              <a:rPr lang="ja-JP" altLang="en-US" sz="4000" b="1" dirty="0">
                <a:solidFill>
                  <a:schemeClr val="bg1"/>
                </a:solidFill>
                <a:latin typeface="BIZ UDP新ゴ Light" panose="020B0300000000000000" pitchFamily="50" charset="-128"/>
                <a:ea typeface="BIZ UDP新ゴ Light" panose="020B0300000000000000" pitchFamily="50" charset="-128"/>
              </a:rPr>
              <a:t>８．指定申請に係る必要書類</a:t>
            </a:r>
            <a:r>
              <a:rPr lang="ja-JP" altLang="en-US" sz="3600" b="1" dirty="0">
                <a:solidFill>
                  <a:schemeClr val="bg1"/>
                </a:solidFill>
                <a:latin typeface="BIZ UDP新ゴ Light" panose="020B0300000000000000" pitchFamily="50" charset="-128"/>
                <a:ea typeface="BIZ UDP新ゴ Light" panose="020B0300000000000000" pitchFamily="50" charset="-128"/>
              </a:rPr>
              <a:t>（省略することができる書類）</a:t>
            </a:r>
            <a:endParaRPr lang="en-US" altLang="ja-JP" sz="4000" b="1" dirty="0">
              <a:solidFill>
                <a:schemeClr val="bg1"/>
              </a:solidFill>
              <a:latin typeface="BIZ UDP新ゴ Light" panose="020B0300000000000000" pitchFamily="50" charset="-128"/>
              <a:ea typeface="BIZ UDP新ゴ Light" panose="020B0300000000000000" pitchFamily="50" charset="-128"/>
            </a:endParaRPr>
          </a:p>
        </p:txBody>
      </p:sp>
    </p:spTree>
    <p:extLst>
      <p:ext uri="{BB962C8B-B14F-4D97-AF65-F5344CB8AC3E}">
        <p14:creationId xmlns:p14="http://schemas.microsoft.com/office/powerpoint/2010/main" val="2801868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DB676F6-F124-48DB-A079-F20B76FBF5C1}"/>
              </a:ext>
            </a:extLst>
          </p:cNvPr>
          <p:cNvSpPr>
            <a:spLocks noGrp="1"/>
          </p:cNvSpPr>
          <p:nvPr>
            <p:ph type="sldNum" sz="quarter" idx="12"/>
          </p:nvPr>
        </p:nvSpPr>
        <p:spPr>
          <a:xfrm>
            <a:off x="9347200" y="6415223"/>
            <a:ext cx="2743200" cy="365125"/>
          </a:xfrm>
        </p:spPr>
        <p:txBody>
          <a:bodyPr/>
          <a:lstStyle/>
          <a:p>
            <a:fld id="{B766EA7D-E8E5-41AA-A4F4-896E8831CD74}" type="slidenum">
              <a:rPr kumimoji="1" lang="ja-JP" altLang="en-US" sz="1800" smtClean="0">
                <a:latin typeface="BIZ UDP新ゴ Light" panose="020B0300000000000000" pitchFamily="50" charset="-128"/>
                <a:ea typeface="BIZ UDP新ゴ Light" panose="020B0300000000000000" pitchFamily="50" charset="-128"/>
              </a:rPr>
              <a:t>15</a:t>
            </a:fld>
            <a:endParaRPr kumimoji="1" lang="ja-JP" altLang="en-US" sz="1800">
              <a:latin typeface="BIZ UDP新ゴ Light" panose="020B0300000000000000" pitchFamily="50" charset="-128"/>
              <a:ea typeface="BIZ UDP新ゴ Light" panose="020B0300000000000000" pitchFamily="50" charset="-128"/>
            </a:endParaRPr>
          </a:p>
        </p:txBody>
      </p:sp>
      <p:sp>
        <p:nvSpPr>
          <p:cNvPr id="5" name="タイトル 1">
            <a:extLst>
              <a:ext uri="{FF2B5EF4-FFF2-40B4-BE49-F238E27FC236}">
                <a16:creationId xmlns:a16="http://schemas.microsoft.com/office/drawing/2014/main" id="{B7F7BA2E-D298-4C78-9EC6-F6C94C9347AA}"/>
              </a:ext>
            </a:extLst>
          </p:cNvPr>
          <p:cNvSpPr txBox="1">
            <a:spLocks/>
          </p:cNvSpPr>
          <p:nvPr/>
        </p:nvSpPr>
        <p:spPr>
          <a:xfrm>
            <a:off x="1" y="1"/>
            <a:ext cx="12192000" cy="788275"/>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4000" b="1" dirty="0">
                <a:solidFill>
                  <a:schemeClr val="bg1"/>
                </a:solidFill>
                <a:latin typeface="BIZ UDP新ゴ Light" panose="020B0300000000000000" pitchFamily="50" charset="-128"/>
                <a:ea typeface="BIZ UDP新ゴ Light" panose="020B0300000000000000" pitchFamily="50" charset="-128"/>
              </a:rPr>
              <a:t> </a:t>
            </a:r>
            <a:r>
              <a:rPr lang="ja-JP" altLang="en-US" sz="4000" b="1" dirty="0">
                <a:solidFill>
                  <a:schemeClr val="bg1"/>
                </a:solidFill>
                <a:latin typeface="BIZ UDP新ゴ Light" panose="020B0300000000000000" pitchFamily="50" charset="-128"/>
                <a:ea typeface="BIZ UDP新ゴ Light" panose="020B0300000000000000" pitchFamily="50" charset="-128"/>
              </a:rPr>
              <a:t>９．その他の留意点</a:t>
            </a:r>
            <a:endParaRPr lang="en-US" altLang="ja-JP" sz="4000" b="1" dirty="0">
              <a:solidFill>
                <a:schemeClr val="bg1"/>
              </a:solidFill>
              <a:latin typeface="BIZ UDP新ゴ Light" panose="020B0300000000000000" pitchFamily="50" charset="-128"/>
              <a:ea typeface="BIZ UDP新ゴ Light" panose="020B0300000000000000" pitchFamily="50" charset="-128"/>
            </a:endParaRPr>
          </a:p>
        </p:txBody>
      </p:sp>
      <p:sp>
        <p:nvSpPr>
          <p:cNvPr id="2" name="テキスト ボックス 1">
            <a:extLst>
              <a:ext uri="{FF2B5EF4-FFF2-40B4-BE49-F238E27FC236}">
                <a16:creationId xmlns:a16="http://schemas.microsoft.com/office/drawing/2014/main" id="{A5CEA95D-C681-438B-86EA-AF87D1524C78}"/>
              </a:ext>
            </a:extLst>
          </p:cNvPr>
          <p:cNvSpPr txBox="1"/>
          <p:nvPr/>
        </p:nvSpPr>
        <p:spPr>
          <a:xfrm>
            <a:off x="228600" y="1104900"/>
            <a:ext cx="11861800" cy="523220"/>
          </a:xfrm>
          <a:prstGeom prst="rect">
            <a:avLst/>
          </a:prstGeom>
          <a:solidFill>
            <a:schemeClr val="accent5">
              <a:lumMod val="20000"/>
              <a:lumOff val="80000"/>
            </a:schemeClr>
          </a:solidFill>
        </p:spPr>
        <p:txBody>
          <a:bodyPr wrap="square" rtlCol="0">
            <a:spAutoFit/>
          </a:bodyPr>
          <a:lstStyle/>
          <a:p>
            <a:pPr marL="457200" indent="-457200">
              <a:buFont typeface="Wingdings" panose="05000000000000000000" pitchFamily="2" charset="2"/>
              <a:buChar char="n"/>
            </a:pPr>
            <a:r>
              <a:rPr kumimoji="1" lang="ja-JP" altLang="en-US" sz="2800" dirty="0">
                <a:latin typeface="BIZ UDP新ゴ Light" panose="020B0300000000000000" pitchFamily="50" charset="-128"/>
                <a:ea typeface="BIZ UDP新ゴ Light" panose="020B0300000000000000" pitchFamily="50" charset="-128"/>
              </a:rPr>
              <a:t>本市の住所地特例対象施設に入所する他市町村の被保険者について</a:t>
            </a:r>
            <a:endParaRPr kumimoji="1" lang="en-US" altLang="ja-JP" sz="2800" dirty="0">
              <a:latin typeface="BIZ UDP新ゴ Light" panose="020B0300000000000000" pitchFamily="50" charset="-128"/>
              <a:ea typeface="BIZ UDP新ゴ Light" panose="020B0300000000000000" pitchFamily="50" charset="-128"/>
            </a:endParaRPr>
          </a:p>
        </p:txBody>
      </p:sp>
      <p:sp>
        <p:nvSpPr>
          <p:cNvPr id="6" name="テキスト ボックス 5">
            <a:extLst>
              <a:ext uri="{FF2B5EF4-FFF2-40B4-BE49-F238E27FC236}">
                <a16:creationId xmlns:a16="http://schemas.microsoft.com/office/drawing/2014/main" id="{E28E0A4D-3936-4C08-AA04-C60D717712F9}"/>
              </a:ext>
            </a:extLst>
          </p:cNvPr>
          <p:cNvSpPr txBox="1"/>
          <p:nvPr/>
        </p:nvSpPr>
        <p:spPr>
          <a:xfrm>
            <a:off x="723900" y="1686956"/>
            <a:ext cx="11366500" cy="1569660"/>
          </a:xfrm>
          <a:prstGeom prst="rect">
            <a:avLst/>
          </a:prstGeom>
          <a:noFill/>
        </p:spPr>
        <p:txBody>
          <a:bodyPr wrap="square" rtlCol="0">
            <a:spAutoFit/>
          </a:bodyPr>
          <a:lstStyle/>
          <a:p>
            <a:r>
              <a:rPr kumimoji="1" lang="ja-JP" altLang="en-US" sz="2400" dirty="0">
                <a:latin typeface="BIZ UDP新ゴ Light" panose="020B0300000000000000" pitchFamily="50" charset="-128"/>
                <a:ea typeface="BIZ UDP新ゴ Light" panose="020B0300000000000000" pitchFamily="50" charset="-128"/>
              </a:rPr>
              <a:t>介護予防支援の指定は、保険者ごとに受けることが必要です。藤沢市内の住所地特例対象施設に入所している他市町村被保険者の介護予防支援を、居宅介護支援事業者が行う場合、保険者である他市町村から、介護予防支援の指定を受けることが必要となります。</a:t>
            </a:r>
          </a:p>
        </p:txBody>
      </p:sp>
      <p:sp>
        <p:nvSpPr>
          <p:cNvPr id="7" name="テキスト ボックス 6">
            <a:extLst>
              <a:ext uri="{FF2B5EF4-FFF2-40B4-BE49-F238E27FC236}">
                <a16:creationId xmlns:a16="http://schemas.microsoft.com/office/drawing/2014/main" id="{0BCFB3C2-AEBA-42D9-AD89-6CE817A1B080}"/>
              </a:ext>
            </a:extLst>
          </p:cNvPr>
          <p:cNvSpPr txBox="1"/>
          <p:nvPr/>
        </p:nvSpPr>
        <p:spPr>
          <a:xfrm>
            <a:off x="165100" y="3352800"/>
            <a:ext cx="11861800" cy="954107"/>
          </a:xfrm>
          <a:prstGeom prst="rect">
            <a:avLst/>
          </a:prstGeom>
          <a:solidFill>
            <a:schemeClr val="accent5">
              <a:lumMod val="20000"/>
              <a:lumOff val="80000"/>
            </a:schemeClr>
          </a:solidFill>
        </p:spPr>
        <p:txBody>
          <a:bodyPr wrap="square" rtlCol="0">
            <a:spAutoFit/>
          </a:bodyPr>
          <a:lstStyle/>
          <a:p>
            <a:pPr marL="457200" indent="-457200">
              <a:buFont typeface="Wingdings" panose="05000000000000000000" pitchFamily="2" charset="2"/>
              <a:buChar char="n"/>
            </a:pPr>
            <a:r>
              <a:rPr kumimoji="1" lang="ja-JP" altLang="en-US" sz="2800" dirty="0">
                <a:latin typeface="BIZ UDP新ゴ Light" panose="020B0300000000000000" pitchFamily="50" charset="-128"/>
                <a:ea typeface="BIZ UDP新ゴ Light" panose="020B0300000000000000" pitchFamily="50" charset="-128"/>
              </a:rPr>
              <a:t>指定居宅介護支援事業者が指定介護予防支援事業者としての指定を受ける場合の消費税の取扱い</a:t>
            </a:r>
            <a:r>
              <a:rPr kumimoji="1" lang="ja-JP" altLang="en-US" sz="2400" dirty="0">
                <a:latin typeface="BIZ UDP新ゴ Light" panose="020B0300000000000000" pitchFamily="50" charset="-128"/>
                <a:ea typeface="BIZ UDP新ゴ Light" panose="020B0300000000000000" pitchFamily="50" charset="-128"/>
              </a:rPr>
              <a:t>（介護保険最新情報</a:t>
            </a:r>
            <a:r>
              <a:rPr kumimoji="1" lang="en-US" altLang="ja-JP" sz="2400" dirty="0">
                <a:latin typeface="BIZ UDP新ゴ Light" panose="020B0300000000000000" pitchFamily="50" charset="-128"/>
                <a:ea typeface="BIZ UDP新ゴ Light" panose="020B0300000000000000" pitchFamily="50" charset="-128"/>
              </a:rPr>
              <a:t>Vol.1259</a:t>
            </a:r>
            <a:r>
              <a:rPr kumimoji="1" lang="ja-JP" altLang="en-US" sz="2400" dirty="0">
                <a:latin typeface="BIZ UDP新ゴ Light" panose="020B0300000000000000" pitchFamily="50" charset="-128"/>
                <a:ea typeface="BIZ UDP新ゴ Light" panose="020B0300000000000000" pitchFamily="50" charset="-128"/>
              </a:rPr>
              <a:t>）</a:t>
            </a:r>
            <a:endParaRPr kumimoji="1" lang="en-US" altLang="ja-JP" sz="2800" dirty="0">
              <a:latin typeface="BIZ UDP新ゴ Light" panose="020B0300000000000000" pitchFamily="50" charset="-128"/>
              <a:ea typeface="BIZ UDP新ゴ Light" panose="020B0300000000000000" pitchFamily="50" charset="-128"/>
            </a:endParaRPr>
          </a:p>
        </p:txBody>
      </p:sp>
      <p:sp>
        <p:nvSpPr>
          <p:cNvPr id="8" name="テキスト ボックス 7">
            <a:extLst>
              <a:ext uri="{FF2B5EF4-FFF2-40B4-BE49-F238E27FC236}">
                <a16:creationId xmlns:a16="http://schemas.microsoft.com/office/drawing/2014/main" id="{3BB8593C-A4AF-4352-96D9-56D8548301D9}"/>
              </a:ext>
            </a:extLst>
          </p:cNvPr>
          <p:cNvSpPr txBox="1"/>
          <p:nvPr/>
        </p:nvSpPr>
        <p:spPr>
          <a:xfrm>
            <a:off x="723900" y="4306907"/>
            <a:ext cx="11366500" cy="2308324"/>
          </a:xfrm>
          <a:prstGeom prst="rect">
            <a:avLst/>
          </a:prstGeom>
          <a:noFill/>
        </p:spPr>
        <p:txBody>
          <a:bodyPr wrap="square" rtlCol="0">
            <a:spAutoFit/>
          </a:bodyPr>
          <a:lstStyle/>
          <a:p>
            <a:r>
              <a:rPr kumimoji="1" lang="ja-JP" altLang="en-US" sz="2400" dirty="0">
                <a:latin typeface="BIZ UDP新ゴ Light" panose="020B0300000000000000" pitchFamily="50" charset="-128"/>
                <a:ea typeface="BIZ UDP新ゴ Light" panose="020B0300000000000000" pitchFamily="50" charset="-128"/>
              </a:rPr>
              <a:t>指定居宅介護支援事業者が指定介護予防支援事業者としての指定を受けて指定介護予防支援を行う場合、地域包括支援センターの設置者が指定介護予防支援事業者としての指定を受けて指定介護予防支援を行う場合と同様に、介護予防サービス計画費の支給に係る介護予防支援として、消費税が非課税となります。</a:t>
            </a:r>
          </a:p>
          <a:p>
            <a:r>
              <a:rPr kumimoji="1" lang="ja-JP" altLang="en-US" sz="2400" dirty="0">
                <a:latin typeface="BIZ UDP新ゴ Light" panose="020B0300000000000000" pitchFamily="50" charset="-128"/>
                <a:ea typeface="BIZ UDP新ゴ Light" panose="020B0300000000000000" pitchFamily="50" charset="-128"/>
              </a:rPr>
              <a:t>なお、指定居宅介護支援事業者が、指定介護予防支援を地域包括支援センターの設置者からの一部委託により行う場合、消費税は課税となります。</a:t>
            </a:r>
          </a:p>
        </p:txBody>
      </p:sp>
    </p:spTree>
    <p:extLst>
      <p:ext uri="{BB962C8B-B14F-4D97-AF65-F5344CB8AC3E}">
        <p14:creationId xmlns:p14="http://schemas.microsoft.com/office/powerpoint/2010/main" val="228483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8075BE6-6CB9-406A-B381-24C969AB4857}"/>
              </a:ext>
            </a:extLst>
          </p:cNvPr>
          <p:cNvSpPr txBox="1"/>
          <p:nvPr/>
        </p:nvSpPr>
        <p:spPr>
          <a:xfrm>
            <a:off x="1449235" y="2645763"/>
            <a:ext cx="9690538" cy="1754326"/>
          </a:xfrm>
          <a:prstGeom prst="rect">
            <a:avLst/>
          </a:prstGeom>
          <a:noFill/>
        </p:spPr>
        <p:txBody>
          <a:bodyPr wrap="square" rtlCol="0">
            <a:spAutoFit/>
          </a:bodyPr>
          <a:lstStyle/>
          <a:p>
            <a:r>
              <a:rPr kumimoji="1" lang="ja-JP" altLang="en-US" sz="5400" dirty="0">
                <a:latin typeface="BIZ UDP新ゴ Light" panose="020B0300000000000000" pitchFamily="50" charset="-128"/>
                <a:ea typeface="BIZ UDP新ゴ Light" panose="020B0300000000000000" pitchFamily="50" charset="-128"/>
              </a:rPr>
              <a:t>ご清聴ありがとうございました。</a:t>
            </a:r>
            <a:endParaRPr kumimoji="1" lang="en-US" altLang="ja-JP" sz="5400" dirty="0">
              <a:latin typeface="BIZ UDP新ゴ Light" panose="020B0300000000000000" pitchFamily="50" charset="-128"/>
              <a:ea typeface="BIZ UDP新ゴ Light" panose="020B0300000000000000" pitchFamily="50" charset="-128"/>
            </a:endParaRPr>
          </a:p>
          <a:p>
            <a:endParaRPr kumimoji="1" lang="ja-JP" altLang="en-US" sz="5400" dirty="0">
              <a:latin typeface="BIZ UDP新ゴ Light" panose="020B0300000000000000" pitchFamily="50" charset="-128"/>
              <a:ea typeface="BIZ UDP新ゴ Light" panose="020B0300000000000000" pitchFamily="50" charset="-128"/>
            </a:endParaRPr>
          </a:p>
        </p:txBody>
      </p:sp>
      <p:cxnSp>
        <p:nvCxnSpPr>
          <p:cNvPr id="7" name="直線コネクタ 6">
            <a:extLst>
              <a:ext uri="{FF2B5EF4-FFF2-40B4-BE49-F238E27FC236}">
                <a16:creationId xmlns:a16="http://schemas.microsoft.com/office/drawing/2014/main" id="{70888FCD-E43C-47A8-A3AF-EB54A7B4D790}"/>
              </a:ext>
            </a:extLst>
          </p:cNvPr>
          <p:cNvCxnSpPr>
            <a:cxnSpLocks/>
          </p:cNvCxnSpPr>
          <p:nvPr/>
        </p:nvCxnSpPr>
        <p:spPr>
          <a:xfrm>
            <a:off x="0" y="3798651"/>
            <a:ext cx="12192000" cy="0"/>
          </a:xfrm>
          <a:prstGeom prst="line">
            <a:avLst/>
          </a:prstGeom>
          <a:ln w="114300" cmpd="thickThi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5957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C3FA20-38E1-43ED-92F9-237E26F9E423}"/>
              </a:ext>
            </a:extLst>
          </p:cNvPr>
          <p:cNvSpPr>
            <a:spLocks noGrp="1"/>
          </p:cNvSpPr>
          <p:nvPr>
            <p:ph type="title"/>
          </p:nvPr>
        </p:nvSpPr>
        <p:spPr>
          <a:xfrm>
            <a:off x="0" y="0"/>
            <a:ext cx="12192000" cy="788275"/>
          </a:xfrm>
          <a:solidFill>
            <a:srgbClr val="002060"/>
          </a:solidFill>
        </p:spPr>
        <p:txBody>
          <a:bodyPr>
            <a:noAutofit/>
          </a:bodyPr>
          <a:lstStyle/>
          <a:p>
            <a:r>
              <a:rPr kumimoji="1" lang="ja-JP" altLang="en-US" sz="4000" b="1" dirty="0">
                <a:solidFill>
                  <a:schemeClr val="bg1"/>
                </a:solidFill>
                <a:latin typeface="BIZ UDP新ゴ Light" panose="020B0300000000000000" pitchFamily="50" charset="-128"/>
                <a:ea typeface="BIZ UDP新ゴ Light" panose="020B0300000000000000" pitchFamily="50" charset="-128"/>
              </a:rPr>
              <a:t>　１．介護予防支援の指定拡大について</a:t>
            </a:r>
          </a:p>
        </p:txBody>
      </p:sp>
      <p:sp>
        <p:nvSpPr>
          <p:cNvPr id="3" name="テキスト ボックス 2">
            <a:extLst>
              <a:ext uri="{FF2B5EF4-FFF2-40B4-BE49-F238E27FC236}">
                <a16:creationId xmlns:a16="http://schemas.microsoft.com/office/drawing/2014/main" id="{2E6F1275-04AD-4C15-A3F0-923D1B464834}"/>
              </a:ext>
            </a:extLst>
          </p:cNvPr>
          <p:cNvSpPr txBox="1"/>
          <p:nvPr/>
        </p:nvSpPr>
        <p:spPr>
          <a:xfrm>
            <a:off x="262759" y="1156139"/>
            <a:ext cx="11813628" cy="4684359"/>
          </a:xfrm>
          <a:prstGeom prst="rect">
            <a:avLst/>
          </a:prstGeom>
          <a:noFill/>
        </p:spPr>
        <p:txBody>
          <a:bodyPr wrap="square" rtlCol="0">
            <a:spAutoFit/>
          </a:bodyPr>
          <a:lstStyle/>
          <a:p>
            <a:pPr marL="457200" indent="-457200">
              <a:lnSpc>
                <a:spcPct val="120000"/>
              </a:lnSpc>
              <a:buFont typeface="Wingdings" panose="05000000000000000000" pitchFamily="2" charset="2"/>
              <a:buChar char="u"/>
            </a:pPr>
            <a:r>
              <a:rPr kumimoji="1" lang="ja-JP" altLang="en-US" sz="2800" dirty="0">
                <a:latin typeface="BIZ UDP新ゴ Light" panose="020B0300000000000000" pitchFamily="50" charset="-128"/>
                <a:ea typeface="BIZ UDP新ゴ Light" panose="020B0300000000000000" pitchFamily="50" charset="-128"/>
              </a:rPr>
              <a:t>介護保険法の改正により、令和６年４月</a:t>
            </a:r>
            <a:r>
              <a:rPr lang="ja-JP" altLang="en-US" sz="2800" dirty="0">
                <a:latin typeface="BIZ UDP新ゴ Light" panose="020B0300000000000000" pitchFamily="50" charset="-128"/>
                <a:ea typeface="BIZ UDP新ゴ Light" panose="020B0300000000000000" pitchFamily="50" charset="-128"/>
              </a:rPr>
              <a:t>１日から、</a:t>
            </a:r>
            <a:r>
              <a:rPr kumimoji="1" lang="ja-JP" altLang="en-US" sz="2800" b="1" u="sng" dirty="0">
                <a:solidFill>
                  <a:srgbClr val="FF0000"/>
                </a:solidFill>
                <a:latin typeface="BIZ UDP新ゴ Light" panose="020B0300000000000000" pitchFamily="50" charset="-128"/>
                <a:ea typeface="BIZ UDP新ゴ Light" panose="020B0300000000000000" pitchFamily="50" charset="-128"/>
              </a:rPr>
              <a:t>居宅介護支援事業者が、市町村の指定を受けて「介護予防支援」を実施することができる</a:t>
            </a:r>
            <a:r>
              <a:rPr kumimoji="1" lang="ja-JP" altLang="en-US" sz="2800" dirty="0">
                <a:latin typeface="BIZ UDP新ゴ Light" panose="020B0300000000000000" pitchFamily="50" charset="-128"/>
                <a:ea typeface="BIZ UDP新ゴ Light" panose="020B0300000000000000" pitchFamily="50" charset="-128"/>
              </a:rPr>
              <a:t>こととなりました</a:t>
            </a:r>
            <a:endParaRPr kumimoji="1" lang="en-US" altLang="ja-JP" sz="2800" dirty="0">
              <a:latin typeface="BIZ UDP新ゴ Light" panose="020B0300000000000000" pitchFamily="50" charset="-128"/>
              <a:ea typeface="BIZ UDP新ゴ Light" panose="020B0300000000000000" pitchFamily="50" charset="-128"/>
            </a:endParaRPr>
          </a:p>
          <a:p>
            <a:pPr>
              <a:lnSpc>
                <a:spcPct val="50000"/>
              </a:lnSpc>
            </a:pPr>
            <a:endParaRPr kumimoji="1" lang="en-US" altLang="ja-JP" sz="2800" dirty="0">
              <a:latin typeface="BIZ UDP新ゴ Light" panose="020B0300000000000000" pitchFamily="50" charset="-128"/>
              <a:ea typeface="BIZ UDP新ゴ Light" panose="020B0300000000000000" pitchFamily="50" charset="-128"/>
            </a:endParaRPr>
          </a:p>
          <a:p>
            <a:pPr marL="457200" indent="-457200">
              <a:lnSpc>
                <a:spcPct val="120000"/>
              </a:lnSpc>
              <a:buFont typeface="Wingdings" panose="05000000000000000000" pitchFamily="2" charset="2"/>
              <a:buChar char="u"/>
            </a:pPr>
            <a:r>
              <a:rPr lang="ja-JP" altLang="en-US" sz="2800" dirty="0">
                <a:latin typeface="BIZ UDP新ゴ Light" panose="020B0300000000000000" pitchFamily="50" charset="-128"/>
                <a:ea typeface="BIZ UDP新ゴ Light" panose="020B0300000000000000" pitchFamily="50" charset="-128"/>
              </a:rPr>
              <a:t>介護予防支援事業者の指定を行う場合、</a:t>
            </a:r>
            <a:r>
              <a:rPr kumimoji="1" lang="ja-JP" altLang="en-US" sz="2800" dirty="0">
                <a:latin typeface="BIZ UDP新ゴ Light" panose="020B0300000000000000" pitchFamily="50" charset="-128"/>
                <a:ea typeface="BIZ UDP新ゴ Light" panose="020B0300000000000000" pitchFamily="50" charset="-128"/>
              </a:rPr>
              <a:t>介護保険の被保険者その他の関係者の意見を反映させるために必要な措置を講じる必要があるため、藤沢市では「藤沢市介護保険運営協議会」に諮ることとします</a:t>
            </a:r>
          </a:p>
          <a:p>
            <a:pPr>
              <a:lnSpc>
                <a:spcPct val="120000"/>
              </a:lnSpc>
            </a:pPr>
            <a:r>
              <a:rPr kumimoji="1" lang="ja-JP" altLang="en-US" sz="3200" dirty="0">
                <a:latin typeface="BIZ UDP新ゴ Light" panose="020B0300000000000000" pitchFamily="50" charset="-128"/>
                <a:ea typeface="BIZ UDP新ゴ Light" panose="020B0300000000000000" pitchFamily="50" charset="-128"/>
              </a:rPr>
              <a:t>　</a:t>
            </a:r>
            <a:r>
              <a:rPr kumimoji="1" lang="ja-JP" altLang="en-US" sz="2000" dirty="0">
                <a:latin typeface="BIZ UDP新ゴ Light" panose="020B0300000000000000" pitchFamily="50" charset="-128"/>
                <a:ea typeface="BIZ UDP新ゴ Light" panose="020B0300000000000000" pitchFamily="50" charset="-128"/>
              </a:rPr>
              <a:t>　</a:t>
            </a:r>
            <a:r>
              <a:rPr lang="ja-JP" altLang="en-US" sz="2000" dirty="0">
                <a:latin typeface="BIZ UDP新ゴ Light" panose="020B0300000000000000" pitchFamily="50" charset="-128"/>
                <a:ea typeface="BIZ UDP新ゴ Light" panose="020B0300000000000000" pitchFamily="50" charset="-128"/>
              </a:rPr>
              <a:t>（参考）</a:t>
            </a:r>
            <a:r>
              <a:rPr kumimoji="1" lang="ja-JP" altLang="en-US" sz="2000" dirty="0">
                <a:latin typeface="BIZ UDP新ゴ Light" panose="020B0300000000000000" pitchFamily="50" charset="-128"/>
                <a:ea typeface="BIZ UDP新ゴ Light" panose="020B0300000000000000" pitchFamily="50" charset="-128"/>
              </a:rPr>
              <a:t>介護保険法第１１５条の２２第４項</a:t>
            </a:r>
            <a:endParaRPr kumimoji="1" lang="en-US" altLang="ja-JP" sz="2000" dirty="0">
              <a:latin typeface="BIZ UDP新ゴ Light" panose="020B0300000000000000" pitchFamily="50" charset="-128"/>
              <a:ea typeface="BIZ UDP新ゴ Light" panose="020B0300000000000000" pitchFamily="50" charset="-128"/>
            </a:endParaRPr>
          </a:p>
          <a:p>
            <a:pPr>
              <a:lnSpc>
                <a:spcPct val="120000"/>
              </a:lnSpc>
            </a:pPr>
            <a:r>
              <a:rPr lang="ja-JP" altLang="en-US" sz="2000" dirty="0">
                <a:latin typeface="BIZ UDP新ゴ Light" panose="020B0300000000000000" pitchFamily="50" charset="-128"/>
                <a:ea typeface="BIZ UDP新ゴ Light" panose="020B0300000000000000" pitchFamily="50" charset="-128"/>
              </a:rPr>
              <a:t>　　　　</a:t>
            </a:r>
            <a:r>
              <a:rPr kumimoji="1" lang="ja-JP" altLang="en-US" sz="2000" dirty="0">
                <a:latin typeface="BIZ UDP新ゴ Light" panose="020B0300000000000000" pitchFamily="50" charset="-128"/>
                <a:ea typeface="BIZ UDP新ゴ Light" panose="020B0300000000000000" pitchFamily="50" charset="-128"/>
              </a:rPr>
              <a:t>市町村長は、第５８条第１項の指定を行おうとするときは、あらかじめ、当該市町村が行う介護保険の　　</a:t>
            </a:r>
            <a:endParaRPr kumimoji="1" lang="en-US" altLang="ja-JP" sz="2000" dirty="0">
              <a:latin typeface="BIZ UDP新ゴ Light" panose="020B0300000000000000" pitchFamily="50" charset="-128"/>
              <a:ea typeface="BIZ UDP新ゴ Light" panose="020B0300000000000000" pitchFamily="50" charset="-128"/>
            </a:endParaRPr>
          </a:p>
          <a:p>
            <a:pPr>
              <a:lnSpc>
                <a:spcPct val="120000"/>
              </a:lnSpc>
            </a:pPr>
            <a:r>
              <a:rPr lang="ja-JP" altLang="en-US" sz="2000" dirty="0">
                <a:latin typeface="BIZ UDP新ゴ Light" panose="020B0300000000000000" pitchFamily="50" charset="-128"/>
                <a:ea typeface="BIZ UDP新ゴ Light" panose="020B0300000000000000" pitchFamily="50" charset="-128"/>
              </a:rPr>
              <a:t>　　　　</a:t>
            </a:r>
            <a:r>
              <a:rPr kumimoji="1" lang="ja-JP" altLang="en-US" sz="2000" dirty="0">
                <a:latin typeface="BIZ UDP新ゴ Light" panose="020B0300000000000000" pitchFamily="50" charset="-128"/>
                <a:ea typeface="BIZ UDP新ゴ Light" panose="020B0300000000000000" pitchFamily="50" charset="-128"/>
              </a:rPr>
              <a:t>被保険者その他の関係者の意見を反映させるために必要な措置を講じなければならない。</a:t>
            </a:r>
            <a:endParaRPr lang="en-US" altLang="ja-JP" sz="2000" dirty="0">
              <a:latin typeface="BIZ UDP新ゴ Light" panose="020B0300000000000000" pitchFamily="50" charset="-128"/>
              <a:ea typeface="BIZ UDP新ゴ Light" panose="020B0300000000000000" pitchFamily="50" charset="-128"/>
            </a:endParaRPr>
          </a:p>
        </p:txBody>
      </p:sp>
      <p:sp>
        <p:nvSpPr>
          <p:cNvPr id="4" name="スライド番号プレースホルダー 3">
            <a:extLst>
              <a:ext uri="{FF2B5EF4-FFF2-40B4-BE49-F238E27FC236}">
                <a16:creationId xmlns:a16="http://schemas.microsoft.com/office/drawing/2014/main" id="{068F7ABD-839A-4A24-909F-7EE9093C8BB7}"/>
              </a:ext>
            </a:extLst>
          </p:cNvPr>
          <p:cNvSpPr>
            <a:spLocks noGrp="1"/>
          </p:cNvSpPr>
          <p:nvPr>
            <p:ph type="sldNum" sz="quarter" idx="12"/>
          </p:nvPr>
        </p:nvSpPr>
        <p:spPr>
          <a:xfrm>
            <a:off x="9333187" y="6378575"/>
            <a:ext cx="2743200" cy="365125"/>
          </a:xfrm>
        </p:spPr>
        <p:txBody>
          <a:bodyPr/>
          <a:lstStyle/>
          <a:p>
            <a:fld id="{B766EA7D-E8E5-41AA-A4F4-896E8831CD74}" type="slidenum">
              <a:rPr kumimoji="1" lang="ja-JP" altLang="en-US" sz="1800" smtClean="0">
                <a:latin typeface="BIZ UDP新ゴ Light" panose="020B0300000000000000" pitchFamily="50" charset="-128"/>
                <a:ea typeface="BIZ UDP新ゴ Light" panose="020B0300000000000000" pitchFamily="50" charset="-128"/>
              </a:rPr>
              <a:t>2</a:t>
            </a:fld>
            <a:endParaRPr kumimoji="1" lang="ja-JP" altLang="en-US" sz="1800">
              <a:latin typeface="BIZ UDP新ゴ Light" panose="020B0300000000000000" pitchFamily="50" charset="-128"/>
              <a:ea typeface="BIZ UDP新ゴ Light" panose="020B0300000000000000" pitchFamily="50" charset="-128"/>
            </a:endParaRPr>
          </a:p>
        </p:txBody>
      </p:sp>
    </p:spTree>
    <p:extLst>
      <p:ext uri="{BB962C8B-B14F-4D97-AF65-F5344CB8AC3E}">
        <p14:creationId xmlns:p14="http://schemas.microsoft.com/office/powerpoint/2010/main" val="1130170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068F7ABD-839A-4A24-909F-7EE9093C8BB7}"/>
              </a:ext>
            </a:extLst>
          </p:cNvPr>
          <p:cNvSpPr>
            <a:spLocks noGrp="1"/>
          </p:cNvSpPr>
          <p:nvPr>
            <p:ph type="sldNum" sz="quarter" idx="12"/>
          </p:nvPr>
        </p:nvSpPr>
        <p:spPr>
          <a:xfrm>
            <a:off x="9333187" y="6378575"/>
            <a:ext cx="2743200" cy="365125"/>
          </a:xfrm>
        </p:spPr>
        <p:txBody>
          <a:bodyPr/>
          <a:lstStyle/>
          <a:p>
            <a:fld id="{B766EA7D-E8E5-41AA-A4F4-896E8831CD74}" type="slidenum">
              <a:rPr kumimoji="1" lang="ja-JP" altLang="en-US" sz="1800" smtClean="0">
                <a:latin typeface="BIZ UDP新ゴ Light" panose="020B0300000000000000" pitchFamily="50" charset="-128"/>
                <a:ea typeface="BIZ UDP新ゴ Light" panose="020B0300000000000000" pitchFamily="50" charset="-128"/>
              </a:rPr>
              <a:t>3</a:t>
            </a:fld>
            <a:endParaRPr kumimoji="1" lang="ja-JP" altLang="en-US" sz="1800">
              <a:latin typeface="BIZ UDP新ゴ Light" panose="020B0300000000000000" pitchFamily="50" charset="-128"/>
              <a:ea typeface="BIZ UDP新ゴ Light" panose="020B0300000000000000" pitchFamily="50" charset="-128"/>
            </a:endParaRPr>
          </a:p>
        </p:txBody>
      </p:sp>
      <p:pic>
        <p:nvPicPr>
          <p:cNvPr id="7" name="図 6">
            <a:extLst>
              <a:ext uri="{FF2B5EF4-FFF2-40B4-BE49-F238E27FC236}">
                <a16:creationId xmlns:a16="http://schemas.microsoft.com/office/drawing/2014/main" id="{8E23A9F0-36DB-4FF9-B65A-95B435C8CCD9}"/>
              </a:ext>
            </a:extLst>
          </p:cNvPr>
          <p:cNvPicPr>
            <a:picLocks noChangeAspect="1"/>
          </p:cNvPicPr>
          <p:nvPr/>
        </p:nvPicPr>
        <p:blipFill>
          <a:blip r:embed="rId3"/>
          <a:stretch>
            <a:fillRect/>
          </a:stretch>
        </p:blipFill>
        <p:spPr>
          <a:xfrm>
            <a:off x="888839" y="204883"/>
            <a:ext cx="10052429" cy="6538817"/>
          </a:xfrm>
          <a:prstGeom prst="rect">
            <a:avLst/>
          </a:prstGeom>
        </p:spPr>
      </p:pic>
      <p:sp>
        <p:nvSpPr>
          <p:cNvPr id="8" name="テキスト ボックス 7">
            <a:extLst>
              <a:ext uri="{FF2B5EF4-FFF2-40B4-BE49-F238E27FC236}">
                <a16:creationId xmlns:a16="http://schemas.microsoft.com/office/drawing/2014/main" id="{1EB3133F-2091-46B0-8647-7C153CCF31B5}"/>
              </a:ext>
            </a:extLst>
          </p:cNvPr>
          <p:cNvSpPr txBox="1"/>
          <p:nvPr/>
        </p:nvSpPr>
        <p:spPr>
          <a:xfrm>
            <a:off x="8586952" y="6378575"/>
            <a:ext cx="2165131" cy="276999"/>
          </a:xfrm>
          <a:prstGeom prst="rect">
            <a:avLst/>
          </a:prstGeom>
          <a:noFill/>
        </p:spPr>
        <p:txBody>
          <a:bodyPr wrap="square" rtlCol="0">
            <a:spAutoFit/>
          </a:bodyPr>
          <a:lstStyle/>
          <a:p>
            <a:pPr algn="r"/>
            <a:r>
              <a:rPr kumimoji="1" lang="ja-JP" altLang="en-US" sz="1200" dirty="0">
                <a:latin typeface="BIZ UDP新ゴ Light" panose="020B0300000000000000" pitchFamily="50" charset="-128"/>
                <a:ea typeface="BIZ UDP新ゴ Light" panose="020B0300000000000000" pitchFamily="50" charset="-128"/>
              </a:rPr>
              <a:t>出典：厚生労働省資料</a:t>
            </a:r>
            <a:endParaRPr kumimoji="1" lang="ja-JP" altLang="en-US" sz="1600" dirty="0">
              <a:latin typeface="BIZ UDP新ゴ Light" panose="020B0300000000000000" pitchFamily="50" charset="-128"/>
              <a:ea typeface="BIZ UDP新ゴ Light" panose="020B0300000000000000" pitchFamily="50" charset="-128"/>
            </a:endParaRPr>
          </a:p>
        </p:txBody>
      </p:sp>
    </p:spTree>
    <p:extLst>
      <p:ext uri="{BB962C8B-B14F-4D97-AF65-F5344CB8AC3E}">
        <p14:creationId xmlns:p14="http://schemas.microsoft.com/office/powerpoint/2010/main" val="1572916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E6F1275-04AD-4C15-A3F0-923D1B464834}"/>
              </a:ext>
            </a:extLst>
          </p:cNvPr>
          <p:cNvSpPr txBox="1"/>
          <p:nvPr/>
        </p:nvSpPr>
        <p:spPr>
          <a:xfrm>
            <a:off x="254876" y="1117714"/>
            <a:ext cx="11789979" cy="5314788"/>
          </a:xfrm>
          <a:prstGeom prst="rect">
            <a:avLst/>
          </a:prstGeom>
          <a:noFill/>
        </p:spPr>
        <p:txBody>
          <a:bodyPr wrap="square" rtlCol="0">
            <a:spAutoFit/>
          </a:bodyPr>
          <a:lstStyle/>
          <a:p>
            <a:pPr marL="457200" indent="-457200">
              <a:lnSpc>
                <a:spcPct val="120000"/>
              </a:lnSpc>
              <a:buFont typeface="Arial" panose="020B0604020202020204" pitchFamily="34" charset="0"/>
              <a:buChar char="•"/>
            </a:pPr>
            <a:r>
              <a:rPr kumimoji="1" lang="ja-JP" altLang="en-US" sz="2800" dirty="0">
                <a:latin typeface="BIZ UDP新ゴ Light" panose="020B0300000000000000" pitchFamily="50" charset="-128"/>
                <a:ea typeface="BIZ UDP新ゴ Light" panose="020B0300000000000000" pitchFamily="50" charset="-128"/>
              </a:rPr>
              <a:t>介護予防支援事業者として行うことができる業務は</a:t>
            </a:r>
            <a:r>
              <a:rPr kumimoji="1" lang="ja-JP" altLang="en-US" sz="2800" b="1" u="sng" dirty="0">
                <a:solidFill>
                  <a:srgbClr val="FF0000"/>
                </a:solidFill>
                <a:latin typeface="BIZ UDP新ゴ Light" panose="020B0300000000000000" pitchFamily="50" charset="-128"/>
                <a:ea typeface="BIZ UDP新ゴ Light" panose="020B0300000000000000" pitchFamily="50" charset="-128"/>
              </a:rPr>
              <a:t>「介護予防支援」のみ</a:t>
            </a:r>
            <a:r>
              <a:rPr kumimoji="1" lang="ja-JP" altLang="en-US" sz="2800" dirty="0">
                <a:latin typeface="BIZ UDP新ゴ Light" panose="020B0300000000000000" pitchFamily="50" charset="-128"/>
                <a:ea typeface="BIZ UDP新ゴ Light" panose="020B0300000000000000" pitchFamily="50" charset="-128"/>
              </a:rPr>
              <a:t>です</a:t>
            </a:r>
            <a:endParaRPr kumimoji="1" lang="en-US" altLang="ja-JP" sz="2800" dirty="0">
              <a:latin typeface="BIZ UDP新ゴ Light" panose="020B0300000000000000" pitchFamily="50" charset="-128"/>
              <a:ea typeface="BIZ UDP新ゴ Light" panose="020B0300000000000000" pitchFamily="50" charset="-128"/>
            </a:endParaRPr>
          </a:p>
          <a:p>
            <a:pPr marL="457200" indent="-457200">
              <a:lnSpc>
                <a:spcPct val="50000"/>
              </a:lnSpc>
              <a:buFont typeface="Arial" panose="020B0604020202020204" pitchFamily="34" charset="0"/>
              <a:buChar char="•"/>
            </a:pPr>
            <a:endParaRPr kumimoji="1" lang="en-US" altLang="ja-JP" sz="2800" dirty="0">
              <a:latin typeface="BIZ UDP新ゴ Light" panose="020B0300000000000000" pitchFamily="50" charset="-128"/>
              <a:ea typeface="BIZ UDP新ゴ Light" panose="020B0300000000000000" pitchFamily="50" charset="-128"/>
            </a:endParaRPr>
          </a:p>
          <a:p>
            <a:pPr marL="457200" indent="-457200">
              <a:lnSpc>
                <a:spcPct val="120000"/>
              </a:lnSpc>
              <a:buFont typeface="Arial" panose="020B0604020202020204" pitchFamily="34" charset="0"/>
              <a:buChar char="•"/>
            </a:pPr>
            <a:r>
              <a:rPr lang="ja-JP" altLang="en-US" sz="2800" dirty="0">
                <a:latin typeface="BIZ UDP新ゴ Light" panose="020B0300000000000000" pitchFamily="50" charset="-128"/>
                <a:ea typeface="BIZ UDP新ゴ Light" panose="020B0300000000000000" pitchFamily="50" charset="-128"/>
              </a:rPr>
              <a:t>「介護予防ケアマネジメント」の業務は、これまでと同様に、地域包括支援センターから委託を受けた場合のみ行うことができます</a:t>
            </a:r>
            <a:endParaRPr lang="en-US" altLang="ja-JP" sz="2800" dirty="0">
              <a:latin typeface="BIZ UDP新ゴ Light" panose="020B0300000000000000" pitchFamily="50" charset="-128"/>
              <a:ea typeface="BIZ UDP新ゴ Light" panose="020B0300000000000000" pitchFamily="50" charset="-128"/>
            </a:endParaRPr>
          </a:p>
          <a:p>
            <a:pPr marL="457200" indent="-457200">
              <a:lnSpc>
                <a:spcPct val="50000"/>
              </a:lnSpc>
              <a:buFont typeface="Arial" panose="020B0604020202020204" pitchFamily="34" charset="0"/>
              <a:buChar char="•"/>
            </a:pPr>
            <a:endParaRPr lang="en-US" altLang="ja-JP" sz="2800" dirty="0">
              <a:latin typeface="BIZ UDP新ゴ Light" panose="020B0300000000000000" pitchFamily="50" charset="-128"/>
              <a:ea typeface="BIZ UDP新ゴ Light" panose="020B0300000000000000" pitchFamily="50" charset="-128"/>
            </a:endParaRPr>
          </a:p>
          <a:p>
            <a:pPr marL="457200" indent="-457200">
              <a:lnSpc>
                <a:spcPct val="120000"/>
              </a:lnSpc>
              <a:buFont typeface="Arial" panose="020B0604020202020204" pitchFamily="34" charset="0"/>
              <a:buChar char="•"/>
            </a:pPr>
            <a:r>
              <a:rPr kumimoji="1" lang="ja-JP" altLang="en-US" sz="2800" dirty="0">
                <a:latin typeface="BIZ UDP新ゴ Light" panose="020B0300000000000000" pitchFamily="50" charset="-128"/>
                <a:ea typeface="BIZ UDP新ゴ Light" panose="020B0300000000000000" pitchFamily="50" charset="-128"/>
              </a:rPr>
              <a:t>介護予防支援事業者として指定を受けた場合、</a:t>
            </a:r>
            <a:r>
              <a:rPr lang="ja-JP" altLang="en-US" sz="2800" b="1" u="sng" dirty="0">
                <a:solidFill>
                  <a:srgbClr val="FF0000"/>
                </a:solidFill>
                <a:latin typeface="BIZ UDP新ゴ Light" panose="020B0300000000000000" pitchFamily="50" charset="-128"/>
                <a:ea typeface="BIZ UDP新ゴ Light" panose="020B0300000000000000" pitchFamily="50" charset="-128"/>
              </a:rPr>
              <a:t>正当な理由なく要支援者の受入れを拒否することはできません</a:t>
            </a:r>
            <a:endParaRPr lang="en-US" altLang="ja-JP" sz="2800" b="1" u="sng" dirty="0">
              <a:solidFill>
                <a:srgbClr val="FF0000"/>
              </a:solidFill>
              <a:latin typeface="BIZ UDP新ゴ Light" panose="020B0300000000000000" pitchFamily="50" charset="-128"/>
              <a:ea typeface="BIZ UDP新ゴ Light" panose="020B0300000000000000" pitchFamily="50" charset="-128"/>
            </a:endParaRPr>
          </a:p>
          <a:p>
            <a:pPr marL="457200" indent="-457200">
              <a:lnSpc>
                <a:spcPct val="50000"/>
              </a:lnSpc>
              <a:buFont typeface="Arial" panose="020B0604020202020204" pitchFamily="34" charset="0"/>
              <a:buChar char="•"/>
            </a:pPr>
            <a:endParaRPr lang="en-US" altLang="ja-JP" sz="2800" b="1" u="sng" dirty="0">
              <a:solidFill>
                <a:srgbClr val="FF0000"/>
              </a:solidFill>
              <a:latin typeface="BIZ UDP新ゴ Light" panose="020B0300000000000000" pitchFamily="50" charset="-128"/>
              <a:ea typeface="BIZ UDP新ゴ Light" panose="020B0300000000000000" pitchFamily="50" charset="-128"/>
            </a:endParaRPr>
          </a:p>
          <a:p>
            <a:pPr marL="457200" indent="-457200">
              <a:lnSpc>
                <a:spcPct val="120000"/>
              </a:lnSpc>
              <a:buFont typeface="Arial" panose="020B0604020202020204" pitchFamily="34" charset="0"/>
              <a:buChar char="•"/>
            </a:pPr>
            <a:r>
              <a:rPr lang="ja-JP" altLang="en-US" sz="2800" dirty="0">
                <a:latin typeface="BIZ UDP新ゴ Light" panose="020B0300000000000000" pitchFamily="50" charset="-128"/>
                <a:ea typeface="BIZ UDP新ゴ Light" panose="020B0300000000000000" pitchFamily="50" charset="-128"/>
              </a:rPr>
              <a:t>要支援者との間にトラブルが生じた場合、委託により実施する場合とは異なり、地域包括支援センターではなく、</a:t>
            </a:r>
            <a:r>
              <a:rPr lang="ja-JP" altLang="en-US" sz="2800" b="1" u="sng" dirty="0">
                <a:solidFill>
                  <a:srgbClr val="FF0000"/>
                </a:solidFill>
                <a:latin typeface="BIZ UDP新ゴ Light" panose="020B0300000000000000" pitchFamily="50" charset="-128"/>
                <a:ea typeface="BIZ UDP新ゴ Light" panose="020B0300000000000000" pitchFamily="50" charset="-128"/>
              </a:rPr>
              <a:t>介護予防支援事業者が責任を負うことになります</a:t>
            </a:r>
            <a:endParaRPr lang="en-US" altLang="ja-JP" sz="2800" b="1" u="sng" dirty="0">
              <a:solidFill>
                <a:srgbClr val="FF0000"/>
              </a:solidFill>
              <a:latin typeface="BIZ UDP新ゴ Light" panose="020B0300000000000000" pitchFamily="50" charset="-128"/>
              <a:ea typeface="BIZ UDP新ゴ Light" panose="020B0300000000000000" pitchFamily="50" charset="-128"/>
            </a:endParaRPr>
          </a:p>
        </p:txBody>
      </p:sp>
      <p:sp>
        <p:nvSpPr>
          <p:cNvPr id="4" name="スライド番号プレースホルダー 3">
            <a:extLst>
              <a:ext uri="{FF2B5EF4-FFF2-40B4-BE49-F238E27FC236}">
                <a16:creationId xmlns:a16="http://schemas.microsoft.com/office/drawing/2014/main" id="{ADDF3270-42B6-40F7-9D99-FDEE1AF8903C}"/>
              </a:ext>
            </a:extLst>
          </p:cNvPr>
          <p:cNvSpPr>
            <a:spLocks noGrp="1"/>
          </p:cNvSpPr>
          <p:nvPr>
            <p:ph type="sldNum" sz="quarter" idx="12"/>
          </p:nvPr>
        </p:nvSpPr>
        <p:spPr>
          <a:xfrm>
            <a:off x="9301655" y="6396815"/>
            <a:ext cx="2743200" cy="365125"/>
          </a:xfrm>
        </p:spPr>
        <p:txBody>
          <a:bodyPr/>
          <a:lstStyle/>
          <a:p>
            <a:fld id="{B766EA7D-E8E5-41AA-A4F4-896E8831CD74}" type="slidenum">
              <a:rPr kumimoji="1" lang="ja-JP" altLang="en-US" sz="1800" smtClean="0">
                <a:latin typeface="BIZ UDP新ゴ Light" panose="020B0300000000000000" pitchFamily="50" charset="-128"/>
                <a:ea typeface="BIZ UDP新ゴ Light" panose="020B0300000000000000" pitchFamily="50" charset="-128"/>
              </a:rPr>
              <a:t>4</a:t>
            </a:fld>
            <a:endParaRPr kumimoji="1" lang="ja-JP" altLang="en-US" sz="1800" dirty="0">
              <a:latin typeface="BIZ UDP新ゴ Light" panose="020B0300000000000000" pitchFamily="50" charset="-128"/>
              <a:ea typeface="BIZ UDP新ゴ Light" panose="020B0300000000000000" pitchFamily="50" charset="-128"/>
            </a:endParaRPr>
          </a:p>
        </p:txBody>
      </p:sp>
      <p:sp>
        <p:nvSpPr>
          <p:cNvPr id="5" name="タイトル 1">
            <a:extLst>
              <a:ext uri="{FF2B5EF4-FFF2-40B4-BE49-F238E27FC236}">
                <a16:creationId xmlns:a16="http://schemas.microsoft.com/office/drawing/2014/main" id="{4414E025-CABA-4ABD-8C21-AFF09849C2DE}"/>
              </a:ext>
            </a:extLst>
          </p:cNvPr>
          <p:cNvSpPr txBox="1">
            <a:spLocks/>
          </p:cNvSpPr>
          <p:nvPr/>
        </p:nvSpPr>
        <p:spPr>
          <a:xfrm>
            <a:off x="1" y="1"/>
            <a:ext cx="12192000" cy="788275"/>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1" dirty="0">
                <a:solidFill>
                  <a:schemeClr val="bg1"/>
                </a:solidFill>
                <a:latin typeface="BIZ UDP新ゴ Light" panose="020B0300000000000000" pitchFamily="50" charset="-128"/>
                <a:ea typeface="BIZ UDP新ゴ Light" panose="020B0300000000000000" pitchFamily="50" charset="-128"/>
              </a:rPr>
              <a:t>　２．指定に関する留意事項</a:t>
            </a:r>
          </a:p>
        </p:txBody>
      </p:sp>
    </p:spTree>
    <p:extLst>
      <p:ext uri="{BB962C8B-B14F-4D97-AF65-F5344CB8AC3E}">
        <p14:creationId xmlns:p14="http://schemas.microsoft.com/office/powerpoint/2010/main" val="1193880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9B227AD-69BC-4C79-93EB-C78E4326F79B}"/>
              </a:ext>
            </a:extLst>
          </p:cNvPr>
          <p:cNvSpPr txBox="1"/>
          <p:nvPr/>
        </p:nvSpPr>
        <p:spPr>
          <a:xfrm>
            <a:off x="325821" y="953999"/>
            <a:ext cx="11540358" cy="954107"/>
          </a:xfrm>
          <a:prstGeom prst="rect">
            <a:avLst/>
          </a:prstGeom>
          <a:noFill/>
        </p:spPr>
        <p:txBody>
          <a:bodyPr wrap="square" rtlCol="0">
            <a:spAutoFit/>
          </a:bodyPr>
          <a:lstStyle/>
          <a:p>
            <a:pPr algn="just"/>
            <a:r>
              <a:rPr lang="ja-JP" altLang="ja-JP" sz="2800" dirty="0">
                <a:effectLst/>
                <a:latin typeface="BIZ UDP新ゴ Light" panose="020B0300000000000000" pitchFamily="50" charset="-128"/>
                <a:ea typeface="BIZ UDP新ゴ Light" panose="020B0300000000000000" pitchFamily="50" charset="-128"/>
                <a:cs typeface="Times New Roman" panose="02020603050405020304" pitchFamily="18" charset="0"/>
              </a:rPr>
              <a:t>要支援者</a:t>
            </a:r>
            <a:r>
              <a:rPr lang="ja-JP" altLang="en-US" sz="2800" dirty="0">
                <a:effectLst/>
                <a:latin typeface="BIZ UDP新ゴ Light" panose="020B0300000000000000" pitchFamily="50" charset="-128"/>
                <a:ea typeface="BIZ UDP新ゴ Light" panose="020B0300000000000000" pitchFamily="50" charset="-128"/>
                <a:cs typeface="Times New Roman" panose="02020603050405020304" pitchFamily="18" charset="0"/>
              </a:rPr>
              <a:t>が利用</a:t>
            </a:r>
            <a:r>
              <a:rPr lang="ja-JP" altLang="en-US" sz="2800" dirty="0">
                <a:latin typeface="BIZ UDP新ゴ Light" panose="020B0300000000000000" pitchFamily="50" charset="-128"/>
                <a:ea typeface="BIZ UDP新ゴ Light" panose="020B0300000000000000" pitchFamily="50" charset="-128"/>
                <a:cs typeface="Times New Roman" panose="02020603050405020304" pitchFamily="18" charset="0"/>
              </a:rPr>
              <a:t>できる</a:t>
            </a:r>
            <a:r>
              <a:rPr lang="ja-JP" altLang="en-US" sz="2800" dirty="0">
                <a:effectLst/>
                <a:latin typeface="BIZ UDP新ゴ Light" panose="020B0300000000000000" pitchFamily="50" charset="-128"/>
                <a:ea typeface="BIZ UDP新ゴ Light" panose="020B0300000000000000" pitchFamily="50" charset="-128"/>
                <a:cs typeface="Times New Roman" panose="02020603050405020304" pitchFamily="18" charset="0"/>
              </a:rPr>
              <a:t>サービスには、「介護予防サービス」と「総合事業」があります。利用するサービスにより、ケアマネジメントの類型が異なります</a:t>
            </a:r>
            <a:endParaRPr lang="en-US" altLang="ja-JP" sz="2800" dirty="0">
              <a:effectLst/>
              <a:latin typeface="BIZ UDP新ゴ Light" panose="020B0300000000000000" pitchFamily="50" charset="-128"/>
              <a:ea typeface="BIZ UDP新ゴ Light" panose="020B0300000000000000" pitchFamily="50" charset="-128"/>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4A807B99-90A6-49BE-8CC2-AD632E1966A3}"/>
              </a:ext>
            </a:extLst>
          </p:cNvPr>
          <p:cNvSpPr>
            <a:spLocks noGrp="1"/>
          </p:cNvSpPr>
          <p:nvPr>
            <p:ph type="sldNum" sz="quarter" idx="12"/>
          </p:nvPr>
        </p:nvSpPr>
        <p:spPr/>
        <p:txBody>
          <a:bodyPr/>
          <a:lstStyle/>
          <a:p>
            <a:fld id="{B766EA7D-E8E5-41AA-A4F4-896E8831CD74}" type="slidenum">
              <a:rPr kumimoji="1" lang="ja-JP" altLang="en-US" sz="1800" smtClean="0"/>
              <a:t>5</a:t>
            </a:fld>
            <a:endParaRPr kumimoji="1" lang="ja-JP" altLang="en-US" dirty="0"/>
          </a:p>
        </p:txBody>
      </p:sp>
      <p:sp>
        <p:nvSpPr>
          <p:cNvPr id="5" name="タイトル 1">
            <a:extLst>
              <a:ext uri="{FF2B5EF4-FFF2-40B4-BE49-F238E27FC236}">
                <a16:creationId xmlns:a16="http://schemas.microsoft.com/office/drawing/2014/main" id="{A3174E8B-D878-48AA-9D01-B703B3596EAB}"/>
              </a:ext>
            </a:extLst>
          </p:cNvPr>
          <p:cNvSpPr txBox="1">
            <a:spLocks/>
          </p:cNvSpPr>
          <p:nvPr/>
        </p:nvSpPr>
        <p:spPr>
          <a:xfrm>
            <a:off x="1" y="1"/>
            <a:ext cx="12192000" cy="788275"/>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4000" b="1" dirty="0">
                <a:solidFill>
                  <a:schemeClr val="bg1"/>
                </a:solidFill>
                <a:latin typeface="BIZ UDP新ゴ Light" panose="020B0300000000000000" pitchFamily="50" charset="-128"/>
                <a:ea typeface="BIZ UDP新ゴ Light" panose="020B0300000000000000" pitchFamily="50" charset="-128"/>
              </a:rPr>
              <a:t> </a:t>
            </a:r>
            <a:r>
              <a:rPr lang="ja-JP" altLang="en-US" sz="4000" b="1" dirty="0">
                <a:solidFill>
                  <a:schemeClr val="bg1"/>
                </a:solidFill>
                <a:latin typeface="BIZ UDP新ゴ Light" panose="020B0300000000000000" pitchFamily="50" charset="-128"/>
                <a:ea typeface="BIZ UDP新ゴ Light" panose="020B0300000000000000" pitchFamily="50" charset="-128"/>
              </a:rPr>
              <a:t> ３．介護予防支援と介護予防ケアマネジメント</a:t>
            </a:r>
          </a:p>
        </p:txBody>
      </p:sp>
      <p:graphicFrame>
        <p:nvGraphicFramePr>
          <p:cNvPr id="12" name="表 12">
            <a:extLst>
              <a:ext uri="{FF2B5EF4-FFF2-40B4-BE49-F238E27FC236}">
                <a16:creationId xmlns:a16="http://schemas.microsoft.com/office/drawing/2014/main" id="{E2D274EB-1BF7-40BD-91E9-78EFC29C3A08}"/>
              </a:ext>
            </a:extLst>
          </p:cNvPr>
          <p:cNvGraphicFramePr>
            <a:graphicFrameLocks noGrp="1"/>
          </p:cNvGraphicFramePr>
          <p:nvPr>
            <p:extLst>
              <p:ext uri="{D42A27DB-BD31-4B8C-83A1-F6EECF244321}">
                <p14:modId xmlns:p14="http://schemas.microsoft.com/office/powerpoint/2010/main" val="2458800641"/>
              </p:ext>
            </p:extLst>
          </p:nvPr>
        </p:nvGraphicFramePr>
        <p:xfrm>
          <a:off x="199697" y="2073829"/>
          <a:ext cx="11666482" cy="2498170"/>
        </p:xfrm>
        <a:graphic>
          <a:graphicData uri="http://schemas.openxmlformats.org/drawingml/2006/table">
            <a:tbl>
              <a:tblPr firstRow="1" bandRow="1">
                <a:tableStyleId>{5C22544A-7EE6-4342-B048-85BDC9FD1C3A}</a:tableStyleId>
              </a:tblPr>
              <a:tblGrid>
                <a:gridCol w="7598979">
                  <a:extLst>
                    <a:ext uri="{9D8B030D-6E8A-4147-A177-3AD203B41FA5}">
                      <a16:colId xmlns:a16="http://schemas.microsoft.com/office/drawing/2014/main" val="647440680"/>
                    </a:ext>
                  </a:extLst>
                </a:gridCol>
                <a:gridCol w="4067503">
                  <a:extLst>
                    <a:ext uri="{9D8B030D-6E8A-4147-A177-3AD203B41FA5}">
                      <a16:colId xmlns:a16="http://schemas.microsoft.com/office/drawing/2014/main" val="3685591943"/>
                    </a:ext>
                  </a:extLst>
                </a:gridCol>
              </a:tblGrid>
              <a:tr h="499634">
                <a:tc>
                  <a:txBody>
                    <a:bodyPr/>
                    <a:lstStyle/>
                    <a:p>
                      <a:pPr algn="ctr"/>
                      <a:r>
                        <a:rPr kumimoji="1" lang="ja-JP" altLang="en-US" sz="2400" dirty="0">
                          <a:latin typeface="BIZ UDP新ゴ Light" panose="020B0300000000000000" pitchFamily="50" charset="-128"/>
                          <a:ea typeface="BIZ UDP新ゴ Light" panose="020B0300000000000000" pitchFamily="50" charset="-128"/>
                        </a:rPr>
                        <a:t>利用するサービス</a:t>
                      </a:r>
                    </a:p>
                  </a:txBody>
                  <a:tcPr anchor="ctr"/>
                </a:tc>
                <a:tc>
                  <a:txBody>
                    <a:bodyPr/>
                    <a:lstStyle/>
                    <a:p>
                      <a:pPr algn="ctr"/>
                      <a:r>
                        <a:rPr kumimoji="1" lang="ja-JP" altLang="en-US" sz="2400" dirty="0">
                          <a:latin typeface="BIZ UDP新ゴ Light" panose="020B0300000000000000" pitchFamily="50" charset="-128"/>
                          <a:ea typeface="BIZ UDP新ゴ Light" panose="020B0300000000000000" pitchFamily="50" charset="-128"/>
                        </a:rPr>
                        <a:t>ケアマネジメント類型</a:t>
                      </a:r>
                    </a:p>
                  </a:txBody>
                  <a:tcPr anchor="ctr"/>
                </a:tc>
                <a:extLst>
                  <a:ext uri="{0D108BD9-81ED-4DB2-BD59-A6C34878D82A}">
                    <a16:rowId xmlns:a16="http://schemas.microsoft.com/office/drawing/2014/main" val="1694412858"/>
                  </a:ext>
                </a:extLst>
              </a:tr>
              <a:tr h="499634">
                <a:tc>
                  <a:txBody>
                    <a:bodyPr/>
                    <a:lstStyle/>
                    <a:p>
                      <a:r>
                        <a:rPr lang="en-US" altLang="ja-JP" sz="2400" u="none" strike="noStrike" dirty="0">
                          <a:solidFill>
                            <a:schemeClr val="tx1"/>
                          </a:solidFill>
                          <a:effectLst/>
                          <a:latin typeface="BIZ UDP新ゴ Light" panose="020B0300000000000000" pitchFamily="50" charset="-128"/>
                          <a:ea typeface="BIZ UDP新ゴ Light" panose="020B0300000000000000" pitchFamily="50" charset="-128"/>
                        </a:rPr>
                        <a:t> 【</a:t>
                      </a:r>
                      <a:r>
                        <a:rPr lang="ja-JP" altLang="en-US" sz="2400" u="none" strike="noStrike" dirty="0">
                          <a:solidFill>
                            <a:schemeClr val="tx1"/>
                          </a:solidFill>
                          <a:effectLst/>
                          <a:latin typeface="BIZ UDP新ゴ Light" panose="020B0300000000000000" pitchFamily="50" charset="-128"/>
                          <a:ea typeface="BIZ UDP新ゴ Light" panose="020B0300000000000000" pitchFamily="50" charset="-128"/>
                        </a:rPr>
                        <a:t>介護予防サービス</a:t>
                      </a:r>
                      <a:r>
                        <a:rPr lang="en-US" altLang="ja-JP" sz="2400" u="none" strike="noStrike" dirty="0">
                          <a:solidFill>
                            <a:schemeClr val="tx1"/>
                          </a:solidFill>
                          <a:effectLst/>
                          <a:latin typeface="BIZ UDP新ゴ Light" panose="020B0300000000000000" pitchFamily="50" charset="-128"/>
                          <a:ea typeface="BIZ UDP新ゴ Light" panose="020B0300000000000000" pitchFamily="50" charset="-128"/>
                        </a:rPr>
                        <a:t>】</a:t>
                      </a:r>
                      <a:r>
                        <a:rPr lang="ja-JP" altLang="en-US" sz="2400" u="none" strike="noStrike" dirty="0">
                          <a:solidFill>
                            <a:schemeClr val="tx1"/>
                          </a:solidFill>
                          <a:effectLst/>
                          <a:latin typeface="BIZ UDP新ゴ Light" panose="020B0300000000000000" pitchFamily="50" charset="-128"/>
                          <a:ea typeface="BIZ UDP新ゴ Light" panose="020B0300000000000000" pitchFamily="50" charset="-128"/>
                        </a:rPr>
                        <a:t>のみ</a:t>
                      </a:r>
                      <a:endParaRPr kumimoji="1" lang="ja-JP" altLang="en-US" sz="2400" dirty="0">
                        <a:latin typeface="BIZ UDP新ゴ Light" panose="020B0300000000000000" pitchFamily="50" charset="-128"/>
                        <a:ea typeface="BIZ UDP新ゴ Light" panose="020B0300000000000000" pitchFamily="50" charset="-128"/>
                      </a:endParaRPr>
                    </a:p>
                  </a:txBody>
                  <a:tcPr anchor="ctr"/>
                </a:tc>
                <a:tc>
                  <a:txBody>
                    <a:bodyPr/>
                    <a:lstStyle/>
                    <a:p>
                      <a:r>
                        <a:rPr kumimoji="1" lang="ja-JP" altLang="en-US" sz="2400" dirty="0">
                          <a:latin typeface="BIZ UDP新ゴ Light" panose="020B0300000000000000" pitchFamily="50" charset="-128"/>
                          <a:ea typeface="BIZ UDP新ゴ Light" panose="020B0300000000000000" pitchFamily="50" charset="-128"/>
                        </a:rPr>
                        <a:t>介護予防支援</a:t>
                      </a:r>
                    </a:p>
                  </a:txBody>
                  <a:tcPr anchor="ctr"/>
                </a:tc>
                <a:extLst>
                  <a:ext uri="{0D108BD9-81ED-4DB2-BD59-A6C34878D82A}">
                    <a16:rowId xmlns:a16="http://schemas.microsoft.com/office/drawing/2014/main" val="14403381"/>
                  </a:ext>
                </a:extLst>
              </a:tr>
              <a:tr h="499634">
                <a:tc>
                  <a:txBody>
                    <a:bodyPr/>
                    <a:lstStyle/>
                    <a:p>
                      <a:r>
                        <a:rPr lang="en-US" altLang="ja-JP" sz="2400" u="none" strike="noStrike" dirty="0">
                          <a:solidFill>
                            <a:schemeClr val="tx1"/>
                          </a:solidFill>
                          <a:effectLst/>
                          <a:latin typeface="BIZ UDP新ゴ Light" panose="020B0300000000000000" pitchFamily="50" charset="-128"/>
                          <a:ea typeface="BIZ UDP新ゴ Light" panose="020B0300000000000000" pitchFamily="50" charset="-128"/>
                        </a:rPr>
                        <a:t> 【</a:t>
                      </a:r>
                      <a:r>
                        <a:rPr lang="ja-JP" altLang="en-US" sz="2400" u="none" strike="noStrike" dirty="0">
                          <a:solidFill>
                            <a:schemeClr val="tx1"/>
                          </a:solidFill>
                          <a:effectLst/>
                          <a:latin typeface="BIZ UDP新ゴ Light" panose="020B0300000000000000" pitchFamily="50" charset="-128"/>
                          <a:ea typeface="BIZ UDP新ゴ Light" panose="020B0300000000000000" pitchFamily="50" charset="-128"/>
                        </a:rPr>
                        <a:t>介護予防サービス（給付管理表あり）</a:t>
                      </a:r>
                      <a:r>
                        <a:rPr lang="en-US" altLang="ja-JP" sz="2400" u="none" strike="noStrike" dirty="0">
                          <a:solidFill>
                            <a:schemeClr val="tx1"/>
                          </a:solidFill>
                          <a:effectLst/>
                          <a:latin typeface="BIZ UDP新ゴ Light" panose="020B0300000000000000" pitchFamily="50" charset="-128"/>
                          <a:ea typeface="BIZ UDP新ゴ Light" panose="020B0300000000000000" pitchFamily="50" charset="-128"/>
                        </a:rPr>
                        <a:t>】</a:t>
                      </a:r>
                      <a:r>
                        <a:rPr lang="ja-JP" altLang="en-US" sz="2400" u="none" strike="noStrike" dirty="0">
                          <a:solidFill>
                            <a:schemeClr val="tx1"/>
                          </a:solidFill>
                          <a:effectLst/>
                          <a:latin typeface="BIZ UDP新ゴ Light" panose="020B0300000000000000" pitchFamily="50" charset="-128"/>
                          <a:ea typeface="BIZ UDP新ゴ Light" panose="020B0300000000000000" pitchFamily="50" charset="-128"/>
                        </a:rPr>
                        <a:t>＋</a:t>
                      </a:r>
                      <a:r>
                        <a:rPr lang="en-US" altLang="ja-JP" sz="2400" u="none" strike="noStrike" dirty="0">
                          <a:solidFill>
                            <a:schemeClr val="tx1"/>
                          </a:solidFill>
                          <a:effectLst/>
                          <a:latin typeface="BIZ UDP新ゴ Light" panose="020B0300000000000000" pitchFamily="50" charset="-128"/>
                          <a:ea typeface="BIZ UDP新ゴ Light" panose="020B0300000000000000" pitchFamily="50" charset="-128"/>
                        </a:rPr>
                        <a:t>【</a:t>
                      </a:r>
                      <a:r>
                        <a:rPr lang="ja-JP" altLang="en-US" sz="2400" u="none" strike="noStrike" dirty="0">
                          <a:solidFill>
                            <a:schemeClr val="tx1"/>
                          </a:solidFill>
                          <a:effectLst/>
                          <a:latin typeface="BIZ UDP新ゴ Light" panose="020B0300000000000000" pitchFamily="50" charset="-128"/>
                          <a:ea typeface="BIZ UDP新ゴ Light" panose="020B0300000000000000" pitchFamily="50" charset="-128"/>
                        </a:rPr>
                        <a:t>総合事業</a:t>
                      </a:r>
                      <a:r>
                        <a:rPr lang="en-US" altLang="ja-JP" sz="2400" u="none" strike="noStrike" dirty="0">
                          <a:solidFill>
                            <a:schemeClr val="tx1"/>
                          </a:solidFill>
                          <a:effectLst/>
                          <a:latin typeface="BIZ UDP新ゴ Light" panose="020B0300000000000000" pitchFamily="50" charset="-128"/>
                          <a:ea typeface="BIZ UDP新ゴ Light" panose="020B0300000000000000" pitchFamily="50" charset="-128"/>
                        </a:rPr>
                        <a:t>】</a:t>
                      </a:r>
                      <a:endParaRPr kumimoji="1" lang="ja-JP" altLang="en-US" sz="2400" dirty="0">
                        <a:latin typeface="BIZ UDP新ゴ Light" panose="020B0300000000000000" pitchFamily="50" charset="-128"/>
                        <a:ea typeface="BIZ UDP新ゴ Light" panose="020B0300000000000000" pitchFamily="50" charset="-128"/>
                      </a:endParaRPr>
                    </a:p>
                  </a:txBody>
                  <a:tcPr anchor="ctr"/>
                </a:tc>
                <a:tc>
                  <a:txBody>
                    <a:bodyPr/>
                    <a:lstStyle/>
                    <a:p>
                      <a:r>
                        <a:rPr kumimoji="1" lang="ja-JP" altLang="en-US" sz="2400" dirty="0">
                          <a:latin typeface="BIZ UDP新ゴ Light" panose="020B0300000000000000" pitchFamily="50" charset="-128"/>
                          <a:ea typeface="BIZ UDP新ゴ Light" panose="020B0300000000000000" pitchFamily="50" charset="-128"/>
                        </a:rPr>
                        <a:t>介護予防支援</a:t>
                      </a:r>
                    </a:p>
                  </a:txBody>
                  <a:tcPr anchor="ctr"/>
                </a:tc>
                <a:extLst>
                  <a:ext uri="{0D108BD9-81ED-4DB2-BD59-A6C34878D82A}">
                    <a16:rowId xmlns:a16="http://schemas.microsoft.com/office/drawing/2014/main" val="1630965310"/>
                  </a:ext>
                </a:extLst>
              </a:tr>
              <a:tr h="4996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400" u="none" strike="noStrike" dirty="0">
                          <a:solidFill>
                            <a:schemeClr val="tx1"/>
                          </a:solidFill>
                          <a:effectLst/>
                          <a:latin typeface="BIZ UDP新ゴ Light" panose="020B0300000000000000" pitchFamily="50" charset="-128"/>
                          <a:ea typeface="BIZ UDP新ゴ Light" panose="020B0300000000000000" pitchFamily="50" charset="-128"/>
                        </a:rPr>
                        <a:t> 【</a:t>
                      </a:r>
                      <a:r>
                        <a:rPr lang="ja-JP" altLang="en-US" sz="2400" u="none" strike="noStrike" dirty="0">
                          <a:solidFill>
                            <a:schemeClr val="tx1"/>
                          </a:solidFill>
                          <a:effectLst/>
                          <a:latin typeface="BIZ UDP新ゴ Light" panose="020B0300000000000000" pitchFamily="50" charset="-128"/>
                          <a:ea typeface="BIZ UDP新ゴ Light" panose="020B0300000000000000" pitchFamily="50" charset="-128"/>
                        </a:rPr>
                        <a:t>介護予防サービス（給付管理表なし）</a:t>
                      </a:r>
                      <a:r>
                        <a:rPr lang="en-US" altLang="ja-JP" sz="2400" u="none" strike="noStrike" dirty="0">
                          <a:solidFill>
                            <a:schemeClr val="tx1"/>
                          </a:solidFill>
                          <a:effectLst/>
                          <a:latin typeface="BIZ UDP新ゴ Light" panose="020B0300000000000000" pitchFamily="50" charset="-128"/>
                          <a:ea typeface="BIZ UDP新ゴ Light" panose="020B0300000000000000" pitchFamily="50" charset="-128"/>
                        </a:rPr>
                        <a:t>】</a:t>
                      </a:r>
                      <a:r>
                        <a:rPr lang="ja-JP" altLang="en-US" sz="2400" u="none" strike="noStrike" dirty="0">
                          <a:solidFill>
                            <a:schemeClr val="tx1"/>
                          </a:solidFill>
                          <a:effectLst/>
                          <a:latin typeface="BIZ UDP新ゴ Light" panose="020B0300000000000000" pitchFamily="50" charset="-128"/>
                          <a:ea typeface="BIZ UDP新ゴ Light" panose="020B0300000000000000" pitchFamily="50" charset="-128"/>
                        </a:rPr>
                        <a:t>＋</a:t>
                      </a:r>
                      <a:r>
                        <a:rPr lang="en-US" altLang="ja-JP" sz="2400" u="none" strike="noStrike" dirty="0">
                          <a:solidFill>
                            <a:schemeClr val="tx1"/>
                          </a:solidFill>
                          <a:effectLst/>
                          <a:latin typeface="BIZ UDP新ゴ Light" panose="020B0300000000000000" pitchFamily="50" charset="-128"/>
                          <a:ea typeface="BIZ UDP新ゴ Light" panose="020B0300000000000000" pitchFamily="50" charset="-128"/>
                        </a:rPr>
                        <a:t>【</a:t>
                      </a:r>
                      <a:r>
                        <a:rPr lang="ja-JP" altLang="en-US" sz="2400" u="none" strike="noStrike" dirty="0">
                          <a:solidFill>
                            <a:schemeClr val="tx1"/>
                          </a:solidFill>
                          <a:effectLst/>
                          <a:latin typeface="BIZ UDP新ゴ Light" panose="020B0300000000000000" pitchFamily="50" charset="-128"/>
                          <a:ea typeface="BIZ UDP新ゴ Light" panose="020B0300000000000000" pitchFamily="50" charset="-128"/>
                        </a:rPr>
                        <a:t>総合事業</a:t>
                      </a:r>
                      <a:r>
                        <a:rPr lang="en-US" altLang="ja-JP" sz="2400" u="none" strike="noStrike" dirty="0">
                          <a:solidFill>
                            <a:schemeClr val="tx1"/>
                          </a:solidFill>
                          <a:effectLst/>
                          <a:latin typeface="BIZ UDP新ゴ Light" panose="020B0300000000000000" pitchFamily="50" charset="-128"/>
                          <a:ea typeface="BIZ UDP新ゴ Light" panose="020B0300000000000000" pitchFamily="50" charset="-128"/>
                        </a:rPr>
                        <a:t>】</a:t>
                      </a:r>
                      <a:endParaRPr lang="ja-JP" altLang="en-US" sz="2400" b="0" i="0" u="none" strike="noStrike" dirty="0">
                        <a:solidFill>
                          <a:schemeClr val="tx1"/>
                        </a:solidFill>
                        <a:effectLst/>
                        <a:latin typeface="BIZ UDP新ゴ Light" panose="020B0300000000000000" pitchFamily="50" charset="-128"/>
                        <a:ea typeface="BIZ UDP新ゴ Light" panose="020B0300000000000000" pitchFamily="50" charset="-128"/>
                      </a:endParaRPr>
                    </a:p>
                  </a:txBody>
                  <a:tcPr anchor="ctr"/>
                </a:tc>
                <a:tc>
                  <a:txBody>
                    <a:bodyPr/>
                    <a:lstStyle/>
                    <a:p>
                      <a:r>
                        <a:rPr kumimoji="1" lang="ja-JP" altLang="en-US" sz="2400" dirty="0">
                          <a:latin typeface="BIZ UDP新ゴ Light" panose="020B0300000000000000" pitchFamily="50" charset="-128"/>
                          <a:ea typeface="BIZ UDP新ゴ Light" panose="020B0300000000000000" pitchFamily="50" charset="-128"/>
                        </a:rPr>
                        <a:t>介護予防ケアマネジメント</a:t>
                      </a:r>
                    </a:p>
                  </a:txBody>
                  <a:tcPr anchor="ctr"/>
                </a:tc>
                <a:extLst>
                  <a:ext uri="{0D108BD9-81ED-4DB2-BD59-A6C34878D82A}">
                    <a16:rowId xmlns:a16="http://schemas.microsoft.com/office/drawing/2014/main" val="78306146"/>
                  </a:ext>
                </a:extLst>
              </a:tr>
              <a:tr h="499634">
                <a:tc>
                  <a:txBody>
                    <a:bodyPr/>
                    <a:lstStyle/>
                    <a:p>
                      <a:r>
                        <a:rPr lang="en-US" altLang="ja-JP" sz="2400" u="none" strike="noStrike" dirty="0">
                          <a:solidFill>
                            <a:schemeClr val="tx1"/>
                          </a:solidFill>
                          <a:effectLst/>
                          <a:latin typeface="BIZ UDP新ゴ Light" panose="020B0300000000000000" pitchFamily="50" charset="-128"/>
                          <a:ea typeface="BIZ UDP新ゴ Light" panose="020B0300000000000000" pitchFamily="50" charset="-128"/>
                        </a:rPr>
                        <a:t> 【</a:t>
                      </a:r>
                      <a:r>
                        <a:rPr lang="ja-JP" altLang="en-US" sz="2400" u="none" strike="noStrike" dirty="0">
                          <a:solidFill>
                            <a:schemeClr val="tx1"/>
                          </a:solidFill>
                          <a:effectLst/>
                          <a:latin typeface="BIZ UDP新ゴ Light" panose="020B0300000000000000" pitchFamily="50" charset="-128"/>
                          <a:ea typeface="BIZ UDP新ゴ Light" panose="020B0300000000000000" pitchFamily="50" charset="-128"/>
                        </a:rPr>
                        <a:t>総合事業</a:t>
                      </a:r>
                      <a:r>
                        <a:rPr lang="en-US" altLang="ja-JP" sz="2400" u="none" strike="noStrike" dirty="0">
                          <a:solidFill>
                            <a:schemeClr val="tx1"/>
                          </a:solidFill>
                          <a:effectLst/>
                          <a:latin typeface="BIZ UDP新ゴ Light" panose="020B0300000000000000" pitchFamily="50" charset="-128"/>
                          <a:ea typeface="BIZ UDP新ゴ Light" panose="020B0300000000000000" pitchFamily="50" charset="-128"/>
                        </a:rPr>
                        <a:t>】</a:t>
                      </a:r>
                      <a:r>
                        <a:rPr lang="ja-JP" altLang="en-US" sz="2400" u="none" strike="noStrike" dirty="0">
                          <a:solidFill>
                            <a:schemeClr val="tx1"/>
                          </a:solidFill>
                          <a:effectLst/>
                          <a:latin typeface="BIZ UDP新ゴ Light" panose="020B0300000000000000" pitchFamily="50" charset="-128"/>
                          <a:ea typeface="BIZ UDP新ゴ Light" panose="020B0300000000000000" pitchFamily="50" charset="-128"/>
                        </a:rPr>
                        <a:t>のみ</a:t>
                      </a:r>
                      <a:endParaRPr kumimoji="1" lang="ja-JP" altLang="en-US" sz="2400" dirty="0">
                        <a:latin typeface="BIZ UDP新ゴ Light" panose="020B0300000000000000" pitchFamily="50" charset="-128"/>
                        <a:ea typeface="BIZ UDP新ゴ Light" panose="020B0300000000000000" pitchFamily="50" charset="-128"/>
                      </a:endParaRPr>
                    </a:p>
                  </a:txBody>
                  <a:tcPr anchor="ctr"/>
                </a:tc>
                <a:tc>
                  <a:txBody>
                    <a:bodyPr/>
                    <a:lstStyle/>
                    <a:p>
                      <a:r>
                        <a:rPr kumimoji="1" lang="ja-JP" altLang="en-US" sz="2400" dirty="0">
                          <a:latin typeface="BIZ UDP新ゴ Light" panose="020B0300000000000000" pitchFamily="50" charset="-128"/>
                          <a:ea typeface="BIZ UDP新ゴ Light" panose="020B0300000000000000" pitchFamily="50" charset="-128"/>
                        </a:rPr>
                        <a:t>介護予防ケアマネジメント</a:t>
                      </a:r>
                    </a:p>
                  </a:txBody>
                  <a:tcPr anchor="ctr"/>
                </a:tc>
                <a:extLst>
                  <a:ext uri="{0D108BD9-81ED-4DB2-BD59-A6C34878D82A}">
                    <a16:rowId xmlns:a16="http://schemas.microsoft.com/office/drawing/2014/main" val="2110631048"/>
                  </a:ext>
                </a:extLst>
              </a:tr>
            </a:tbl>
          </a:graphicData>
        </a:graphic>
      </p:graphicFrame>
      <p:sp>
        <p:nvSpPr>
          <p:cNvPr id="13" name="テキスト ボックス 12">
            <a:extLst>
              <a:ext uri="{FF2B5EF4-FFF2-40B4-BE49-F238E27FC236}">
                <a16:creationId xmlns:a16="http://schemas.microsoft.com/office/drawing/2014/main" id="{182888B6-6F1E-48F7-8E50-F8B6C47937BB}"/>
              </a:ext>
            </a:extLst>
          </p:cNvPr>
          <p:cNvSpPr txBox="1"/>
          <p:nvPr/>
        </p:nvSpPr>
        <p:spPr>
          <a:xfrm>
            <a:off x="120177" y="4693583"/>
            <a:ext cx="11500323" cy="2012859"/>
          </a:xfrm>
          <a:prstGeom prst="rect">
            <a:avLst/>
          </a:prstGeom>
          <a:noFill/>
        </p:spPr>
        <p:txBody>
          <a:bodyPr wrap="square" rtlCol="0">
            <a:spAutoFit/>
          </a:bodyPr>
          <a:lstStyle/>
          <a:p>
            <a:pPr algn="just"/>
            <a:r>
              <a:rPr kumimoji="1" lang="ja-JP" altLang="en-US" sz="2400" dirty="0">
                <a:latin typeface="BIZ UDP新ゴ Light" panose="020B0300000000000000" pitchFamily="50" charset="-128"/>
                <a:ea typeface="BIZ UDP新ゴ Light" panose="020B0300000000000000" pitchFamily="50" charset="-128"/>
              </a:rPr>
              <a:t>＜介護予防サービス＞</a:t>
            </a:r>
            <a:endParaRPr kumimoji="1" lang="en-US" altLang="ja-JP" sz="2400" dirty="0">
              <a:latin typeface="BIZ UDP新ゴ Light" panose="020B0300000000000000" pitchFamily="50" charset="-128"/>
              <a:ea typeface="BIZ UDP新ゴ Light" panose="020B0300000000000000" pitchFamily="50" charset="-128"/>
            </a:endParaRPr>
          </a:p>
          <a:p>
            <a:r>
              <a:rPr lang="ja-JP" altLang="en-US" sz="2400" dirty="0">
                <a:latin typeface="BIZ UDP新ゴ Light" panose="020B0300000000000000" pitchFamily="50" charset="-128"/>
                <a:ea typeface="BIZ UDP新ゴ Light" panose="020B0300000000000000" pitchFamily="50" charset="-128"/>
              </a:rPr>
              <a:t>　　介護予防訪問看護、介護予防訪問入浴介護、予防訪問リハビリテーション、</a:t>
            </a:r>
            <a:endParaRPr lang="en-US" altLang="ja-JP" sz="2400" dirty="0">
              <a:latin typeface="BIZ UDP新ゴ Light" panose="020B0300000000000000" pitchFamily="50" charset="-128"/>
              <a:ea typeface="BIZ UDP新ゴ Light" panose="020B0300000000000000" pitchFamily="50" charset="-128"/>
            </a:endParaRPr>
          </a:p>
          <a:p>
            <a:r>
              <a:rPr lang="ja-JP" altLang="en-US" sz="2400" dirty="0">
                <a:latin typeface="BIZ UDP新ゴ Light" panose="020B0300000000000000" pitchFamily="50" charset="-128"/>
                <a:ea typeface="BIZ UDP新ゴ Light" panose="020B0300000000000000" pitchFamily="50" charset="-128"/>
              </a:rPr>
              <a:t>　　介護予防通所リハビリテーション、介護予防福祉用具貸与 など</a:t>
            </a:r>
            <a:endParaRPr lang="en-US" altLang="ja-JP" sz="2400" dirty="0">
              <a:latin typeface="BIZ UDP新ゴ Light" panose="020B0300000000000000" pitchFamily="50" charset="-128"/>
              <a:ea typeface="BIZ UDP新ゴ Light" panose="020B0300000000000000" pitchFamily="50" charset="-128"/>
            </a:endParaRPr>
          </a:p>
          <a:p>
            <a:pPr>
              <a:lnSpc>
                <a:spcPct val="20000"/>
              </a:lnSpc>
            </a:pPr>
            <a:endParaRPr lang="en-US" altLang="ja-JP" sz="2400" dirty="0">
              <a:latin typeface="BIZ UDP新ゴ Light" panose="020B0300000000000000" pitchFamily="50" charset="-128"/>
              <a:ea typeface="BIZ UDP新ゴ Light" panose="020B0300000000000000" pitchFamily="50" charset="-128"/>
            </a:endParaRPr>
          </a:p>
          <a:p>
            <a:r>
              <a:rPr lang="ja-JP" altLang="en-US" sz="2400" dirty="0">
                <a:latin typeface="BIZ UDP新ゴ Light" panose="020B0300000000000000" pitchFamily="50" charset="-128"/>
                <a:ea typeface="BIZ UDP新ゴ Light" panose="020B0300000000000000" pitchFamily="50" charset="-128"/>
              </a:rPr>
              <a:t>＜総合事業＞</a:t>
            </a:r>
            <a:endParaRPr lang="en-US" altLang="ja-JP" sz="2400" dirty="0">
              <a:latin typeface="BIZ UDP新ゴ Light" panose="020B0300000000000000" pitchFamily="50" charset="-128"/>
              <a:ea typeface="BIZ UDP新ゴ Light" panose="020B0300000000000000" pitchFamily="50" charset="-128"/>
            </a:endParaRPr>
          </a:p>
          <a:p>
            <a:r>
              <a:rPr lang="ja-JP" altLang="en-US" sz="2400" dirty="0">
                <a:latin typeface="BIZ UDP新ゴ Light" panose="020B0300000000000000" pitchFamily="50" charset="-128"/>
                <a:ea typeface="BIZ UDP新ゴ Light" panose="020B0300000000000000" pitchFamily="50" charset="-128"/>
              </a:rPr>
              <a:t>　　介護予防訪問型サービス・訪問型サービス</a:t>
            </a:r>
            <a:r>
              <a:rPr lang="en-US" altLang="ja-JP" sz="2400" dirty="0">
                <a:latin typeface="BIZ UDP新ゴ Light" panose="020B0300000000000000" pitchFamily="50" charset="-128"/>
                <a:ea typeface="BIZ UDP新ゴ Light" panose="020B0300000000000000" pitchFamily="50" charset="-128"/>
              </a:rPr>
              <a:t>A</a:t>
            </a:r>
            <a:r>
              <a:rPr lang="ja-JP" altLang="en-US" sz="2400" dirty="0">
                <a:latin typeface="BIZ UDP新ゴ Light" panose="020B0300000000000000" pitchFamily="50" charset="-128"/>
                <a:ea typeface="BIZ UDP新ゴ Light" panose="020B0300000000000000" pitchFamily="50" charset="-128"/>
              </a:rPr>
              <a:t>・介護予防通所型サービス</a:t>
            </a:r>
            <a:endParaRPr kumimoji="1" lang="ja-JP" altLang="en-US" sz="2400" dirty="0">
              <a:latin typeface="BIZ UDP新ゴ Light" panose="020B0300000000000000" pitchFamily="50" charset="-128"/>
              <a:ea typeface="BIZ UDP新ゴ Light" panose="020B0300000000000000" pitchFamily="50" charset="-128"/>
            </a:endParaRPr>
          </a:p>
        </p:txBody>
      </p:sp>
    </p:spTree>
    <p:extLst>
      <p:ext uri="{BB962C8B-B14F-4D97-AF65-F5344CB8AC3E}">
        <p14:creationId xmlns:p14="http://schemas.microsoft.com/office/powerpoint/2010/main" val="1915676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直線矢印コネクタ 16">
            <a:extLst>
              <a:ext uri="{FF2B5EF4-FFF2-40B4-BE49-F238E27FC236}">
                <a16:creationId xmlns:a16="http://schemas.microsoft.com/office/drawing/2014/main" id="{945F8373-7F7C-45EC-A7B4-DCCDF279C9B3}"/>
              </a:ext>
            </a:extLst>
          </p:cNvPr>
          <p:cNvCxnSpPr>
            <a:cxnSpLocks/>
          </p:cNvCxnSpPr>
          <p:nvPr/>
        </p:nvCxnSpPr>
        <p:spPr>
          <a:xfrm>
            <a:off x="2690648" y="3402058"/>
            <a:ext cx="0" cy="839161"/>
          </a:xfrm>
          <a:prstGeom prst="straightConnector1">
            <a:avLst/>
          </a:prstGeom>
          <a:ln w="101600">
            <a:solidFill>
              <a:schemeClr val="bg1">
                <a:lumMod val="50000"/>
              </a:schemeClr>
            </a:solidFill>
            <a:tailEnd type="triangle" w="med" len="sm"/>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01722AF0-8E7C-4A91-8F5F-A6ED30CE1B01}"/>
              </a:ext>
            </a:extLst>
          </p:cNvPr>
          <p:cNvCxnSpPr>
            <a:cxnSpLocks/>
          </p:cNvCxnSpPr>
          <p:nvPr/>
        </p:nvCxnSpPr>
        <p:spPr>
          <a:xfrm>
            <a:off x="9287642" y="3465557"/>
            <a:ext cx="0" cy="839161"/>
          </a:xfrm>
          <a:prstGeom prst="straightConnector1">
            <a:avLst/>
          </a:prstGeom>
          <a:ln w="101600">
            <a:solidFill>
              <a:schemeClr val="bg1">
                <a:lumMod val="50000"/>
              </a:schemeClr>
            </a:solidFill>
            <a:tailEnd type="triangle" w="med" len="sm"/>
          </a:ln>
        </p:spPr>
        <p:style>
          <a:lnRef idx="1">
            <a:schemeClr val="accent1"/>
          </a:lnRef>
          <a:fillRef idx="0">
            <a:schemeClr val="accent1"/>
          </a:fillRef>
          <a:effectRef idx="0">
            <a:schemeClr val="accent1"/>
          </a:effectRef>
          <a:fontRef idx="minor">
            <a:schemeClr val="tx1"/>
          </a:fontRef>
        </p:style>
      </p:cxnSp>
      <p:sp>
        <p:nvSpPr>
          <p:cNvPr id="3" name="四角形: 角を丸くする 2">
            <a:extLst>
              <a:ext uri="{FF2B5EF4-FFF2-40B4-BE49-F238E27FC236}">
                <a16:creationId xmlns:a16="http://schemas.microsoft.com/office/drawing/2014/main" id="{3291A5EA-47B2-41FD-937E-1623BD509615}"/>
              </a:ext>
            </a:extLst>
          </p:cNvPr>
          <p:cNvSpPr/>
          <p:nvPr/>
        </p:nvSpPr>
        <p:spPr>
          <a:xfrm>
            <a:off x="6159063" y="889000"/>
            <a:ext cx="5760975" cy="2811238"/>
          </a:xfrm>
          <a:prstGeom prst="roundRect">
            <a:avLst>
              <a:gd name="adj" fmla="val 4020"/>
            </a:avLst>
          </a:prstGeom>
          <a:solidFill>
            <a:srgbClr val="FFCCFF"/>
          </a:solidFill>
          <a:ln>
            <a:noFill/>
          </a:ln>
        </p:spPr>
        <p:style>
          <a:lnRef idx="2">
            <a:schemeClr val="accent6"/>
          </a:lnRef>
          <a:fillRef idx="1">
            <a:schemeClr val="lt1"/>
          </a:fillRef>
          <a:effectRef idx="0">
            <a:schemeClr val="accent6"/>
          </a:effectRef>
          <a:fontRef idx="minor">
            <a:schemeClr val="dk1"/>
          </a:fontRef>
        </p:style>
        <p:txBody>
          <a:bodyPr tIns="0" bIns="0" rtlCol="0" anchor="t" anchorCtr="0"/>
          <a:lstStyle/>
          <a:p>
            <a:pPr algn="ctr">
              <a:lnSpc>
                <a:spcPct val="120000"/>
              </a:lnSpc>
            </a:pPr>
            <a:r>
              <a:rPr lang="ja-JP" altLang="en-US" sz="2800" b="1" dirty="0">
                <a:latin typeface="BIZ UDP新ゴ Light" panose="020B0300000000000000" pitchFamily="50" charset="-128"/>
                <a:ea typeface="BIZ UDP新ゴ Light" panose="020B0300000000000000" pitchFamily="50" charset="-128"/>
              </a:rPr>
              <a:t>＜介護予防ケアマネジメント＞</a:t>
            </a:r>
            <a:endParaRPr lang="en-US" altLang="ja-JP" sz="2800" b="1" dirty="0">
              <a:latin typeface="BIZ UDP新ゴ Light" panose="020B0300000000000000" pitchFamily="50" charset="-128"/>
              <a:ea typeface="BIZ UDP新ゴ Light" panose="020B0300000000000000" pitchFamily="50" charset="-128"/>
            </a:endParaRPr>
          </a:p>
          <a:p>
            <a:pPr algn="ctr">
              <a:lnSpc>
                <a:spcPct val="20000"/>
              </a:lnSpc>
            </a:pPr>
            <a:endParaRPr lang="en-US" altLang="ja-JP" sz="2400" dirty="0">
              <a:latin typeface="BIZ UDP新ゴ Light" panose="020B0300000000000000" pitchFamily="50" charset="-128"/>
              <a:ea typeface="BIZ UDP新ゴ Light" panose="020B0300000000000000" pitchFamily="50" charset="-128"/>
            </a:endParaRPr>
          </a:p>
          <a:p>
            <a:pPr>
              <a:lnSpc>
                <a:spcPct val="120000"/>
              </a:lnSpc>
            </a:pPr>
            <a:r>
              <a:rPr kumimoji="1" lang="en-US" altLang="ja-JP" sz="2400" dirty="0">
                <a:latin typeface="BIZ UDP新ゴ Light" panose="020B0300000000000000" pitchFamily="50" charset="-128"/>
                <a:ea typeface="BIZ UDP新ゴ Light" panose="020B0300000000000000" pitchFamily="50" charset="-128"/>
              </a:rPr>
              <a:t>【</a:t>
            </a:r>
            <a:r>
              <a:rPr kumimoji="1" lang="ja-JP" altLang="en-US" sz="2400" dirty="0">
                <a:latin typeface="BIZ UDP新ゴ Light" panose="020B0300000000000000" pitchFamily="50" charset="-128"/>
                <a:ea typeface="BIZ UDP新ゴ Light" panose="020B0300000000000000" pitchFamily="50" charset="-128"/>
              </a:rPr>
              <a:t>対象者</a:t>
            </a:r>
            <a:r>
              <a:rPr lang="en-US" altLang="ja-JP" sz="2400" dirty="0">
                <a:latin typeface="BIZ UDP新ゴ Light" panose="020B0300000000000000" pitchFamily="50" charset="-128"/>
                <a:ea typeface="BIZ UDP新ゴ Light" panose="020B0300000000000000" pitchFamily="50" charset="-128"/>
              </a:rPr>
              <a:t>】</a:t>
            </a:r>
            <a:r>
              <a:rPr kumimoji="1" lang="ja-JP" altLang="en-US" sz="2400" dirty="0">
                <a:latin typeface="BIZ UDP新ゴ Light" panose="020B0300000000000000" pitchFamily="50" charset="-128"/>
                <a:ea typeface="BIZ UDP新ゴ Light" panose="020B0300000000000000" pitchFamily="50" charset="-128"/>
              </a:rPr>
              <a:t>要支援者、事業対象者</a:t>
            </a:r>
            <a:endParaRPr kumimoji="1" lang="en-US" altLang="ja-JP" sz="2400" dirty="0">
              <a:latin typeface="BIZ UDP新ゴ Light" panose="020B0300000000000000" pitchFamily="50" charset="-128"/>
              <a:ea typeface="BIZ UDP新ゴ Light" panose="020B0300000000000000" pitchFamily="50" charset="-128"/>
            </a:endParaRPr>
          </a:p>
          <a:p>
            <a:pPr>
              <a:lnSpc>
                <a:spcPct val="120000"/>
              </a:lnSpc>
            </a:pPr>
            <a:r>
              <a:rPr kumimoji="1" lang="en-US" altLang="ja-JP" sz="2400" dirty="0">
                <a:latin typeface="BIZ UDP新ゴ Light" panose="020B0300000000000000" pitchFamily="50" charset="-128"/>
                <a:ea typeface="BIZ UDP新ゴ Light" panose="020B0300000000000000" pitchFamily="50" charset="-128"/>
              </a:rPr>
              <a:t>【</a:t>
            </a:r>
            <a:r>
              <a:rPr kumimoji="1" lang="ja-JP" altLang="en-US" sz="2400" dirty="0">
                <a:latin typeface="BIZ UDP新ゴ Light" panose="020B0300000000000000" pitchFamily="50" charset="-128"/>
                <a:ea typeface="BIZ UDP新ゴ Light" panose="020B0300000000000000" pitchFamily="50" charset="-128"/>
              </a:rPr>
              <a:t>利用するサービス</a:t>
            </a:r>
            <a:r>
              <a:rPr kumimoji="1" lang="en-US" altLang="ja-JP" sz="2400" dirty="0">
                <a:latin typeface="BIZ UDP新ゴ Light" panose="020B0300000000000000" pitchFamily="50" charset="-128"/>
                <a:ea typeface="BIZ UDP新ゴ Light" panose="020B0300000000000000" pitchFamily="50" charset="-128"/>
              </a:rPr>
              <a:t>】</a:t>
            </a:r>
          </a:p>
          <a:p>
            <a:pPr>
              <a:lnSpc>
                <a:spcPct val="120000"/>
              </a:lnSpc>
            </a:pPr>
            <a:r>
              <a:rPr kumimoji="1" lang="ja-JP" altLang="en-US" sz="2400" dirty="0">
                <a:latin typeface="BIZ UDP新ゴ Light" panose="020B0300000000000000" pitchFamily="50" charset="-128"/>
                <a:ea typeface="BIZ UDP新ゴ Light" panose="020B0300000000000000" pitchFamily="50" charset="-128"/>
              </a:rPr>
              <a:t>●総合事業のみ</a:t>
            </a:r>
            <a:endParaRPr kumimoji="1" lang="en-US" altLang="ja-JP" sz="2400" dirty="0">
              <a:latin typeface="BIZ UDP新ゴ Light" panose="020B0300000000000000" pitchFamily="50" charset="-128"/>
              <a:ea typeface="BIZ UDP新ゴ Light" panose="020B0300000000000000" pitchFamily="50" charset="-128"/>
            </a:endParaRPr>
          </a:p>
          <a:p>
            <a:pPr>
              <a:lnSpc>
                <a:spcPct val="120000"/>
              </a:lnSpc>
            </a:pPr>
            <a:r>
              <a:rPr lang="ja-JP" altLang="en-US" sz="2400" dirty="0">
                <a:latin typeface="BIZ UDP新ゴ Light" panose="020B0300000000000000" pitchFamily="50" charset="-128"/>
                <a:ea typeface="BIZ UDP新ゴ Light" panose="020B0300000000000000" pitchFamily="50" charset="-128"/>
              </a:rPr>
              <a:t>●介護予防サービス（給付管理なし）</a:t>
            </a:r>
            <a:endParaRPr lang="en-US" altLang="ja-JP" sz="2400" dirty="0">
              <a:latin typeface="BIZ UDP新ゴ Light" panose="020B0300000000000000" pitchFamily="50" charset="-128"/>
              <a:ea typeface="BIZ UDP新ゴ Light" panose="020B0300000000000000" pitchFamily="50" charset="-128"/>
            </a:endParaRPr>
          </a:p>
          <a:p>
            <a:pPr>
              <a:lnSpc>
                <a:spcPct val="120000"/>
              </a:lnSpc>
            </a:pPr>
            <a:r>
              <a:rPr kumimoji="1" lang="ja-JP" altLang="en-US" sz="2400" dirty="0">
                <a:latin typeface="BIZ UDP新ゴ Light" panose="020B0300000000000000" pitchFamily="50" charset="-128"/>
                <a:ea typeface="BIZ UDP新ゴ Light" panose="020B0300000000000000" pitchFamily="50" charset="-128"/>
              </a:rPr>
              <a:t>　＋総合事業</a:t>
            </a:r>
          </a:p>
        </p:txBody>
      </p:sp>
      <p:sp>
        <p:nvSpPr>
          <p:cNvPr id="9" name="四角形: 角を丸くする 8">
            <a:extLst>
              <a:ext uri="{FF2B5EF4-FFF2-40B4-BE49-F238E27FC236}">
                <a16:creationId xmlns:a16="http://schemas.microsoft.com/office/drawing/2014/main" id="{B9132B52-E6FD-4E89-937F-B45D5AF6DCA2}"/>
              </a:ext>
            </a:extLst>
          </p:cNvPr>
          <p:cNvSpPr/>
          <p:nvPr/>
        </p:nvSpPr>
        <p:spPr>
          <a:xfrm>
            <a:off x="271959" y="4298100"/>
            <a:ext cx="5074518" cy="1429331"/>
          </a:xfrm>
          <a:prstGeom prst="roundRect">
            <a:avLst>
              <a:gd name="adj" fmla="val 6572"/>
            </a:avLst>
          </a:prstGeom>
          <a:solidFill>
            <a:schemeClr val="accent4">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kumimoji="1" lang="ja-JP" altLang="en-US" sz="2400" b="1" dirty="0">
                <a:latin typeface="BIZ UDP新ゴ Light" panose="020B0300000000000000" pitchFamily="50" charset="-128"/>
                <a:ea typeface="BIZ UDP新ゴ Light" panose="020B0300000000000000" pitchFamily="50" charset="-128"/>
              </a:rPr>
              <a:t>介護予防支援事業者と契約</a:t>
            </a:r>
            <a:endParaRPr kumimoji="1" lang="en-US" altLang="ja-JP" sz="2400" b="1" dirty="0">
              <a:latin typeface="BIZ UDP新ゴ Light" panose="020B0300000000000000" pitchFamily="50" charset="-128"/>
              <a:ea typeface="BIZ UDP新ゴ Light" panose="020B0300000000000000" pitchFamily="50" charset="-128"/>
            </a:endParaRPr>
          </a:p>
          <a:p>
            <a:pPr algn="ctr">
              <a:lnSpc>
                <a:spcPct val="20000"/>
              </a:lnSpc>
            </a:pPr>
            <a:endParaRPr kumimoji="1" lang="en-US" altLang="ja-JP" sz="2400" b="1" dirty="0">
              <a:latin typeface="BIZ UDP新ゴ Light" panose="020B0300000000000000" pitchFamily="50" charset="-128"/>
              <a:ea typeface="BIZ UDP新ゴ Light" panose="020B0300000000000000" pitchFamily="50" charset="-128"/>
            </a:endParaRPr>
          </a:p>
          <a:p>
            <a:pPr marL="342900" indent="-342900">
              <a:buFont typeface="Arial" panose="020B0604020202020204" pitchFamily="34" charset="0"/>
              <a:buChar char="•"/>
            </a:pPr>
            <a:r>
              <a:rPr kumimoji="1" lang="ja-JP" altLang="en-US" sz="2000" dirty="0">
                <a:latin typeface="BIZ UDP新ゴ Light" panose="020B0300000000000000" pitchFamily="50" charset="-128"/>
                <a:ea typeface="BIZ UDP新ゴ Light" panose="020B0300000000000000" pitchFamily="50" charset="-128"/>
              </a:rPr>
              <a:t>地域包括支援センター</a:t>
            </a:r>
            <a:endParaRPr lang="en-US" altLang="ja-JP" sz="2000" dirty="0">
              <a:latin typeface="BIZ UDP新ゴ Light" panose="020B0300000000000000" pitchFamily="50" charset="-128"/>
              <a:ea typeface="BIZ UDP新ゴ Light" panose="020B0300000000000000" pitchFamily="50" charset="-128"/>
            </a:endParaRPr>
          </a:p>
          <a:p>
            <a:pPr marL="342900" indent="-342900">
              <a:buFont typeface="Arial" panose="020B0604020202020204" pitchFamily="34" charset="0"/>
              <a:buChar char="•"/>
            </a:pPr>
            <a:r>
              <a:rPr kumimoji="1" lang="ja-JP" altLang="en-US" sz="2000" b="1" u="sng" dirty="0">
                <a:solidFill>
                  <a:srgbClr val="FF0000"/>
                </a:solidFill>
                <a:latin typeface="BIZ UDP新ゴ Light" panose="020B0300000000000000" pitchFamily="50" charset="-128"/>
                <a:ea typeface="BIZ UDP新ゴ Light" panose="020B0300000000000000" pitchFamily="50" charset="-128"/>
              </a:rPr>
              <a:t>介護予防支援の指定を受けた居宅介護事業者</a:t>
            </a:r>
            <a:r>
              <a:rPr kumimoji="1" lang="en-US" altLang="ja-JP" sz="2000" b="1" u="sng" dirty="0">
                <a:solidFill>
                  <a:srgbClr val="FF0000"/>
                </a:solidFill>
                <a:latin typeface="BIZ UDP新ゴ Light" panose="020B0300000000000000" pitchFamily="50" charset="-128"/>
                <a:ea typeface="BIZ UDP新ゴ Light" panose="020B0300000000000000" pitchFamily="50" charset="-128"/>
              </a:rPr>
              <a:t>※</a:t>
            </a:r>
          </a:p>
        </p:txBody>
      </p:sp>
      <p:sp>
        <p:nvSpPr>
          <p:cNvPr id="10" name="四角形: 角を丸くする 9">
            <a:extLst>
              <a:ext uri="{FF2B5EF4-FFF2-40B4-BE49-F238E27FC236}">
                <a16:creationId xmlns:a16="http://schemas.microsoft.com/office/drawing/2014/main" id="{AAB4ED6B-9449-4CE4-A5A9-7FDC65CA448C}"/>
              </a:ext>
            </a:extLst>
          </p:cNvPr>
          <p:cNvSpPr/>
          <p:nvPr/>
        </p:nvSpPr>
        <p:spPr>
          <a:xfrm>
            <a:off x="5613400" y="4304718"/>
            <a:ext cx="6306638" cy="1429332"/>
          </a:xfrm>
          <a:prstGeom prst="roundRect">
            <a:avLst>
              <a:gd name="adj" fmla="val 8407"/>
            </a:avLst>
          </a:prstGeom>
          <a:solidFill>
            <a:schemeClr val="accent4">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kumimoji="1" lang="ja-JP" altLang="en-US" sz="2400" b="1" dirty="0">
                <a:latin typeface="BIZ UDP新ゴ Light" panose="020B0300000000000000" pitchFamily="50" charset="-128"/>
                <a:ea typeface="BIZ UDP新ゴ Light" panose="020B0300000000000000" pitchFamily="50" charset="-128"/>
              </a:rPr>
              <a:t>地域包括支援センターと契約</a:t>
            </a:r>
            <a:endParaRPr kumimoji="1" lang="en-US" altLang="ja-JP" sz="2400" b="1" dirty="0">
              <a:latin typeface="BIZ UDP新ゴ Light" panose="020B0300000000000000" pitchFamily="50" charset="-128"/>
              <a:ea typeface="BIZ UDP新ゴ Light" panose="020B0300000000000000" pitchFamily="50" charset="-128"/>
            </a:endParaRPr>
          </a:p>
          <a:p>
            <a:pPr>
              <a:lnSpc>
                <a:spcPct val="20000"/>
              </a:lnSpc>
            </a:pPr>
            <a:endParaRPr lang="en-US" altLang="ja-JP" sz="1400" dirty="0">
              <a:latin typeface="BIZ UDP新ゴ Light" panose="020B0300000000000000" pitchFamily="50" charset="-128"/>
              <a:ea typeface="BIZ UDP新ゴ Light" panose="020B0300000000000000" pitchFamily="50" charset="-128"/>
            </a:endParaRPr>
          </a:p>
          <a:p>
            <a:pPr marL="342900" indent="-342900">
              <a:buFont typeface="BIZ UDP新ゴ Light" panose="020B0300000000000000" pitchFamily="50" charset="-128"/>
              <a:buChar char="※"/>
            </a:pPr>
            <a:r>
              <a:rPr lang="ja-JP" altLang="en-US" sz="2000" dirty="0">
                <a:latin typeface="BIZ UDP新ゴ Light" panose="020B0300000000000000" pitchFamily="50" charset="-128"/>
                <a:ea typeface="BIZ UDP新ゴ Light" panose="020B0300000000000000" pitchFamily="50" charset="-128"/>
              </a:rPr>
              <a:t>居宅介護支援事業者が、従前どおり、地域包括支援センターから一部委託を受けて実施することも可能</a:t>
            </a:r>
            <a:endParaRPr kumimoji="1" lang="ja-JP" altLang="en-US" sz="2000" dirty="0">
              <a:latin typeface="BIZ UDP新ゴ Light" panose="020B0300000000000000" pitchFamily="50" charset="-128"/>
              <a:ea typeface="BIZ UDP新ゴ Light" panose="020B0300000000000000" pitchFamily="50" charset="-128"/>
            </a:endParaRPr>
          </a:p>
        </p:txBody>
      </p:sp>
      <p:sp>
        <p:nvSpPr>
          <p:cNvPr id="4" name="スライド番号プレースホルダー 3">
            <a:extLst>
              <a:ext uri="{FF2B5EF4-FFF2-40B4-BE49-F238E27FC236}">
                <a16:creationId xmlns:a16="http://schemas.microsoft.com/office/drawing/2014/main" id="{15DAE0A0-2609-42A5-B9B7-5191B0784DB5}"/>
              </a:ext>
            </a:extLst>
          </p:cNvPr>
          <p:cNvSpPr>
            <a:spLocks noGrp="1"/>
          </p:cNvSpPr>
          <p:nvPr>
            <p:ph type="sldNum" sz="quarter" idx="12"/>
          </p:nvPr>
        </p:nvSpPr>
        <p:spPr/>
        <p:txBody>
          <a:bodyPr/>
          <a:lstStyle/>
          <a:p>
            <a:fld id="{B766EA7D-E8E5-41AA-A4F4-896E8831CD74}" type="slidenum">
              <a:rPr kumimoji="1" lang="ja-JP" altLang="en-US" sz="1800" smtClean="0"/>
              <a:t>6</a:t>
            </a:fld>
            <a:endParaRPr kumimoji="1" lang="ja-JP" altLang="en-US" sz="1800" dirty="0"/>
          </a:p>
        </p:txBody>
      </p:sp>
      <p:sp>
        <p:nvSpPr>
          <p:cNvPr id="38" name="タイトル 1">
            <a:extLst>
              <a:ext uri="{FF2B5EF4-FFF2-40B4-BE49-F238E27FC236}">
                <a16:creationId xmlns:a16="http://schemas.microsoft.com/office/drawing/2014/main" id="{3BB402D4-542A-44F7-A0F7-96C34D98DD4D}"/>
              </a:ext>
            </a:extLst>
          </p:cNvPr>
          <p:cNvSpPr txBox="1">
            <a:spLocks/>
          </p:cNvSpPr>
          <p:nvPr/>
        </p:nvSpPr>
        <p:spPr>
          <a:xfrm>
            <a:off x="1" y="1"/>
            <a:ext cx="12192000" cy="788275"/>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4000" b="1" dirty="0">
                <a:solidFill>
                  <a:schemeClr val="bg1"/>
                </a:solidFill>
                <a:latin typeface="BIZ UDP新ゴ Light" panose="020B0300000000000000" pitchFamily="50" charset="-128"/>
                <a:ea typeface="BIZ UDP新ゴ Light" panose="020B0300000000000000" pitchFamily="50" charset="-128"/>
              </a:rPr>
              <a:t> </a:t>
            </a:r>
            <a:r>
              <a:rPr lang="ja-JP" altLang="en-US" sz="4000" b="1" dirty="0">
                <a:solidFill>
                  <a:schemeClr val="bg1"/>
                </a:solidFill>
                <a:latin typeface="BIZ UDP新ゴ Light" panose="020B0300000000000000" pitchFamily="50" charset="-128"/>
                <a:ea typeface="BIZ UDP新ゴ Light" panose="020B0300000000000000" pitchFamily="50" charset="-128"/>
              </a:rPr>
              <a:t> ３．介護予防支援と介護予防ケアマネジメント</a:t>
            </a:r>
          </a:p>
        </p:txBody>
      </p:sp>
      <p:sp>
        <p:nvSpPr>
          <p:cNvPr id="50" name="テキスト ボックス 49">
            <a:extLst>
              <a:ext uri="{FF2B5EF4-FFF2-40B4-BE49-F238E27FC236}">
                <a16:creationId xmlns:a16="http://schemas.microsoft.com/office/drawing/2014/main" id="{ECBC32CE-3DCE-4290-B31B-63D093D9D558}"/>
              </a:ext>
            </a:extLst>
          </p:cNvPr>
          <p:cNvSpPr txBox="1"/>
          <p:nvPr/>
        </p:nvSpPr>
        <p:spPr>
          <a:xfrm>
            <a:off x="220653" y="5862751"/>
            <a:ext cx="11133147" cy="707886"/>
          </a:xfrm>
          <a:prstGeom prst="rect">
            <a:avLst/>
          </a:prstGeom>
          <a:noFill/>
        </p:spPr>
        <p:txBody>
          <a:bodyPr wrap="square" rtlCol="0">
            <a:spAutoFit/>
          </a:bodyPr>
          <a:lstStyle/>
          <a:p>
            <a:pPr marL="285750" indent="-285750" algn="just">
              <a:buFont typeface="BIZ UDP新ゴ Light" panose="020B0300000000000000" pitchFamily="50" charset="-128"/>
              <a:buChar char="※"/>
            </a:pPr>
            <a:r>
              <a:rPr lang="ja-JP" altLang="en-US" sz="2000" b="1" dirty="0">
                <a:solidFill>
                  <a:srgbClr val="FF0000"/>
                </a:solidFill>
                <a:effectLst/>
                <a:latin typeface="BIZ UDP新ゴ Light" panose="020B0300000000000000" pitchFamily="50" charset="-128"/>
                <a:ea typeface="BIZ UDP新ゴ Light" panose="020B0300000000000000" pitchFamily="50" charset="-128"/>
                <a:cs typeface="Times New Roman" panose="02020603050405020304" pitchFamily="18" charset="0"/>
              </a:rPr>
              <a:t>現在、地域包括支援センターから委託を受けている要支援者について、介護予防支援事業者として直接担当する場合は、改めて</a:t>
            </a:r>
            <a:r>
              <a:rPr lang="ja-JP" altLang="en-US" sz="2000" b="1" dirty="0">
                <a:solidFill>
                  <a:srgbClr val="FF0000"/>
                </a:solidFill>
                <a:latin typeface="BIZ UDP新ゴ Light" panose="020B0300000000000000" pitchFamily="50" charset="-128"/>
                <a:ea typeface="BIZ UDP新ゴ Light" panose="020B0300000000000000" pitchFamily="50" charset="-128"/>
                <a:cs typeface="Times New Roman" panose="02020603050405020304" pitchFamily="18" charset="0"/>
              </a:rPr>
              <a:t>利用者と</a:t>
            </a:r>
            <a:r>
              <a:rPr lang="ja-JP" altLang="en-US" sz="2000" b="1" dirty="0">
                <a:solidFill>
                  <a:srgbClr val="FF0000"/>
                </a:solidFill>
                <a:effectLst/>
                <a:latin typeface="BIZ UDP新ゴ Light" panose="020B0300000000000000" pitchFamily="50" charset="-128"/>
                <a:ea typeface="BIZ UDP新ゴ Light" panose="020B0300000000000000" pitchFamily="50" charset="-128"/>
                <a:cs typeface="Times New Roman" panose="02020603050405020304" pitchFamily="18" charset="0"/>
              </a:rPr>
              <a:t>契約を締結</a:t>
            </a:r>
            <a:r>
              <a:rPr lang="ja-JP" altLang="en-US" sz="2000" b="1" dirty="0">
                <a:solidFill>
                  <a:srgbClr val="FF0000"/>
                </a:solidFill>
                <a:latin typeface="BIZ UDP新ゴ Light" panose="020B0300000000000000" pitchFamily="50" charset="-128"/>
                <a:ea typeface="BIZ UDP新ゴ Light" panose="020B0300000000000000" pitchFamily="50" charset="-128"/>
                <a:cs typeface="Times New Roman" panose="02020603050405020304" pitchFamily="18" charset="0"/>
              </a:rPr>
              <a:t>する必要があります</a:t>
            </a:r>
            <a:endParaRPr kumimoji="1" lang="ja-JP" altLang="en-US" sz="2000" b="1" dirty="0">
              <a:solidFill>
                <a:srgbClr val="FF0000"/>
              </a:solidFill>
              <a:latin typeface="BIZ UDP新ゴ Light" panose="020B0300000000000000" pitchFamily="50" charset="-128"/>
              <a:ea typeface="BIZ UDP新ゴ Light" panose="020B0300000000000000" pitchFamily="50" charset="-128"/>
            </a:endParaRPr>
          </a:p>
        </p:txBody>
      </p:sp>
      <p:cxnSp>
        <p:nvCxnSpPr>
          <p:cNvPr id="15" name="コネクタ: カギ線 14">
            <a:extLst>
              <a:ext uri="{FF2B5EF4-FFF2-40B4-BE49-F238E27FC236}">
                <a16:creationId xmlns:a16="http://schemas.microsoft.com/office/drawing/2014/main" id="{F0623B4B-A438-4A74-80BB-296B58903499}"/>
              </a:ext>
            </a:extLst>
          </p:cNvPr>
          <p:cNvCxnSpPr>
            <a:cxnSpLocks/>
          </p:cNvCxnSpPr>
          <p:nvPr/>
        </p:nvCxnSpPr>
        <p:spPr>
          <a:xfrm rot="16200000" flipH="1">
            <a:off x="5618478" y="1092977"/>
            <a:ext cx="640176" cy="5656309"/>
          </a:xfrm>
          <a:prstGeom prst="bentConnector3">
            <a:avLst>
              <a:gd name="adj1" fmla="val 48017"/>
            </a:avLst>
          </a:prstGeom>
          <a:ln w="101600">
            <a:solidFill>
              <a:schemeClr val="bg1">
                <a:lumMod val="50000"/>
              </a:schemeClr>
            </a:solidFill>
            <a:tailEnd type="triangle" w="med" len="sm"/>
          </a:ln>
        </p:spPr>
        <p:style>
          <a:lnRef idx="1">
            <a:schemeClr val="accent1"/>
          </a:lnRef>
          <a:fillRef idx="0">
            <a:schemeClr val="accent1"/>
          </a:fillRef>
          <a:effectRef idx="0">
            <a:schemeClr val="accent1"/>
          </a:effectRef>
          <a:fontRef idx="minor">
            <a:schemeClr val="tx1"/>
          </a:fontRef>
        </p:style>
      </p:cxnSp>
      <p:sp>
        <p:nvSpPr>
          <p:cNvPr id="2" name="四角形: 角を丸くする 1">
            <a:extLst>
              <a:ext uri="{FF2B5EF4-FFF2-40B4-BE49-F238E27FC236}">
                <a16:creationId xmlns:a16="http://schemas.microsoft.com/office/drawing/2014/main" id="{FB8AD18E-73C8-4926-9C22-9F572C26FEE3}"/>
              </a:ext>
            </a:extLst>
          </p:cNvPr>
          <p:cNvSpPr/>
          <p:nvPr/>
        </p:nvSpPr>
        <p:spPr>
          <a:xfrm>
            <a:off x="271960" y="888999"/>
            <a:ext cx="5676900" cy="2775543"/>
          </a:xfrm>
          <a:prstGeom prst="roundRect">
            <a:avLst>
              <a:gd name="adj" fmla="val 6044"/>
            </a:avLst>
          </a:prstGeom>
          <a:solidFill>
            <a:srgbClr val="CCFFFF"/>
          </a:solidFill>
          <a:ln>
            <a:noFill/>
          </a:ln>
        </p:spPr>
        <p:style>
          <a:lnRef idx="2">
            <a:schemeClr val="accent6"/>
          </a:lnRef>
          <a:fillRef idx="1">
            <a:schemeClr val="lt1"/>
          </a:fillRef>
          <a:effectRef idx="0">
            <a:schemeClr val="accent6"/>
          </a:effectRef>
          <a:fontRef idx="minor">
            <a:schemeClr val="dk1"/>
          </a:fontRef>
        </p:style>
        <p:txBody>
          <a:bodyPr tIns="0" bIns="0" rtlCol="0" anchor="t" anchorCtr="0"/>
          <a:lstStyle/>
          <a:p>
            <a:pPr algn="ctr">
              <a:lnSpc>
                <a:spcPct val="120000"/>
              </a:lnSpc>
            </a:pPr>
            <a:r>
              <a:rPr kumimoji="1" lang="ja-JP" altLang="en-US" sz="2800" b="1" dirty="0">
                <a:latin typeface="BIZ UDP新ゴ Light" panose="020B0300000000000000" pitchFamily="50" charset="-128"/>
                <a:ea typeface="BIZ UDP新ゴ Light" panose="020B0300000000000000" pitchFamily="50" charset="-128"/>
              </a:rPr>
              <a:t>＜介護予防支援＞</a:t>
            </a:r>
            <a:endParaRPr kumimoji="1" lang="en-US" altLang="ja-JP" sz="2400" b="1" dirty="0">
              <a:latin typeface="BIZ UDP新ゴ Light" panose="020B0300000000000000" pitchFamily="50" charset="-128"/>
              <a:ea typeface="BIZ UDP新ゴ Light" panose="020B0300000000000000" pitchFamily="50" charset="-128"/>
            </a:endParaRPr>
          </a:p>
          <a:p>
            <a:pPr algn="ctr">
              <a:lnSpc>
                <a:spcPct val="20000"/>
              </a:lnSpc>
            </a:pPr>
            <a:endParaRPr kumimoji="1" lang="en-US" altLang="ja-JP" sz="2400" dirty="0">
              <a:latin typeface="BIZ UDP新ゴ Light" panose="020B0300000000000000" pitchFamily="50" charset="-128"/>
              <a:ea typeface="BIZ UDP新ゴ Light" panose="020B0300000000000000" pitchFamily="50" charset="-128"/>
            </a:endParaRPr>
          </a:p>
          <a:p>
            <a:pPr>
              <a:lnSpc>
                <a:spcPct val="120000"/>
              </a:lnSpc>
            </a:pPr>
            <a:r>
              <a:rPr lang="en-US" altLang="ja-JP" sz="2400" dirty="0">
                <a:latin typeface="BIZ UDP新ゴ Light" panose="020B0300000000000000" pitchFamily="50" charset="-128"/>
                <a:ea typeface="BIZ UDP新ゴ Light" panose="020B0300000000000000" pitchFamily="50" charset="-128"/>
              </a:rPr>
              <a:t>【</a:t>
            </a:r>
            <a:r>
              <a:rPr lang="ja-JP" altLang="en-US" sz="2400" dirty="0">
                <a:latin typeface="BIZ UDP新ゴ Light" panose="020B0300000000000000" pitchFamily="50" charset="-128"/>
                <a:ea typeface="BIZ UDP新ゴ Light" panose="020B0300000000000000" pitchFamily="50" charset="-128"/>
              </a:rPr>
              <a:t>対象者</a:t>
            </a:r>
            <a:r>
              <a:rPr lang="en-US" altLang="ja-JP" sz="2400" dirty="0">
                <a:latin typeface="BIZ UDP新ゴ Light" panose="020B0300000000000000" pitchFamily="50" charset="-128"/>
                <a:ea typeface="BIZ UDP新ゴ Light" panose="020B0300000000000000" pitchFamily="50" charset="-128"/>
              </a:rPr>
              <a:t>】</a:t>
            </a:r>
            <a:r>
              <a:rPr lang="ja-JP" altLang="en-US" sz="2400" dirty="0">
                <a:latin typeface="BIZ UDP新ゴ Light" panose="020B0300000000000000" pitchFamily="50" charset="-128"/>
                <a:ea typeface="BIZ UDP新ゴ Light" panose="020B0300000000000000" pitchFamily="50" charset="-128"/>
              </a:rPr>
              <a:t>要支援者</a:t>
            </a:r>
            <a:endParaRPr lang="en-US" altLang="ja-JP" sz="2400" dirty="0">
              <a:latin typeface="BIZ UDP新ゴ Light" panose="020B0300000000000000" pitchFamily="50" charset="-128"/>
              <a:ea typeface="BIZ UDP新ゴ Light" panose="020B0300000000000000" pitchFamily="50" charset="-128"/>
            </a:endParaRPr>
          </a:p>
          <a:p>
            <a:pPr>
              <a:lnSpc>
                <a:spcPct val="120000"/>
              </a:lnSpc>
            </a:pPr>
            <a:r>
              <a:rPr lang="en-US" altLang="ja-JP" sz="2400" dirty="0">
                <a:latin typeface="BIZ UDP新ゴ Light" panose="020B0300000000000000" pitchFamily="50" charset="-128"/>
                <a:ea typeface="BIZ UDP新ゴ Light" panose="020B0300000000000000" pitchFamily="50" charset="-128"/>
              </a:rPr>
              <a:t>【</a:t>
            </a:r>
            <a:r>
              <a:rPr lang="ja-JP" altLang="en-US" sz="2400" dirty="0">
                <a:latin typeface="BIZ UDP新ゴ Light" panose="020B0300000000000000" pitchFamily="50" charset="-128"/>
                <a:ea typeface="BIZ UDP新ゴ Light" panose="020B0300000000000000" pitchFamily="50" charset="-128"/>
              </a:rPr>
              <a:t>利用するサービス</a:t>
            </a:r>
            <a:r>
              <a:rPr lang="en-US" altLang="ja-JP" sz="2400" dirty="0">
                <a:latin typeface="BIZ UDP新ゴ Light" panose="020B0300000000000000" pitchFamily="50" charset="-128"/>
                <a:ea typeface="BIZ UDP新ゴ Light" panose="020B0300000000000000" pitchFamily="50" charset="-128"/>
              </a:rPr>
              <a:t>】</a:t>
            </a:r>
          </a:p>
          <a:p>
            <a:pPr>
              <a:lnSpc>
                <a:spcPct val="120000"/>
              </a:lnSpc>
            </a:pPr>
            <a:r>
              <a:rPr lang="ja-JP" altLang="en-US" sz="2400" dirty="0">
                <a:latin typeface="BIZ UDP新ゴ Light" panose="020B0300000000000000" pitchFamily="50" charset="-128"/>
                <a:ea typeface="BIZ UDP新ゴ Light" panose="020B0300000000000000" pitchFamily="50" charset="-128"/>
              </a:rPr>
              <a:t>●介護予防サービスのみ</a:t>
            </a:r>
            <a:endParaRPr lang="en-US" altLang="ja-JP" sz="2400" dirty="0">
              <a:latin typeface="BIZ UDP新ゴ Light" panose="020B0300000000000000" pitchFamily="50" charset="-128"/>
              <a:ea typeface="BIZ UDP新ゴ Light" panose="020B0300000000000000" pitchFamily="50" charset="-128"/>
            </a:endParaRPr>
          </a:p>
          <a:p>
            <a:pPr>
              <a:lnSpc>
                <a:spcPct val="120000"/>
              </a:lnSpc>
            </a:pPr>
            <a:r>
              <a:rPr lang="ja-JP" altLang="en-US" sz="2400" dirty="0">
                <a:latin typeface="BIZ UDP新ゴ Light" panose="020B0300000000000000" pitchFamily="50" charset="-128"/>
                <a:ea typeface="BIZ UDP新ゴ Light" panose="020B0300000000000000" pitchFamily="50" charset="-128"/>
              </a:rPr>
              <a:t>●介護予防サービス（給付管理あり）</a:t>
            </a:r>
            <a:endParaRPr lang="en-US" altLang="ja-JP" sz="2400" dirty="0">
              <a:latin typeface="BIZ UDP新ゴ Light" panose="020B0300000000000000" pitchFamily="50" charset="-128"/>
              <a:ea typeface="BIZ UDP新ゴ Light" panose="020B0300000000000000" pitchFamily="50" charset="-128"/>
            </a:endParaRPr>
          </a:p>
          <a:p>
            <a:pPr>
              <a:lnSpc>
                <a:spcPct val="120000"/>
              </a:lnSpc>
            </a:pPr>
            <a:r>
              <a:rPr lang="ja-JP" altLang="en-US" sz="2400" dirty="0">
                <a:latin typeface="BIZ UDP新ゴ Light" panose="020B0300000000000000" pitchFamily="50" charset="-128"/>
                <a:ea typeface="BIZ UDP新ゴ Light" panose="020B0300000000000000" pitchFamily="50" charset="-128"/>
              </a:rPr>
              <a:t>　＋総合事業</a:t>
            </a:r>
            <a:endParaRPr kumimoji="1" lang="en-US" altLang="ja-JP" sz="2400" dirty="0">
              <a:latin typeface="BIZ UDP新ゴ Light" panose="020B0300000000000000" pitchFamily="50" charset="-128"/>
              <a:ea typeface="BIZ UDP新ゴ Light" panose="020B0300000000000000" pitchFamily="50" charset="-128"/>
            </a:endParaRPr>
          </a:p>
        </p:txBody>
      </p:sp>
    </p:spTree>
    <p:extLst>
      <p:ext uri="{BB962C8B-B14F-4D97-AF65-F5344CB8AC3E}">
        <p14:creationId xmlns:p14="http://schemas.microsoft.com/office/powerpoint/2010/main" val="1878613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A807B99-90A6-49BE-8CC2-AD632E1966A3}"/>
              </a:ext>
            </a:extLst>
          </p:cNvPr>
          <p:cNvSpPr>
            <a:spLocks noGrp="1"/>
          </p:cNvSpPr>
          <p:nvPr>
            <p:ph type="sldNum" sz="quarter" idx="12"/>
          </p:nvPr>
        </p:nvSpPr>
        <p:spPr>
          <a:xfrm>
            <a:off x="9296400" y="6354399"/>
            <a:ext cx="2743200" cy="365125"/>
          </a:xfrm>
        </p:spPr>
        <p:txBody>
          <a:bodyPr/>
          <a:lstStyle/>
          <a:p>
            <a:fld id="{B766EA7D-E8E5-41AA-A4F4-896E8831CD74}" type="slidenum">
              <a:rPr kumimoji="1" lang="ja-JP" altLang="en-US" sz="1800" smtClean="0"/>
              <a:t>7</a:t>
            </a:fld>
            <a:endParaRPr kumimoji="1" lang="ja-JP" altLang="en-US" sz="1800"/>
          </a:p>
        </p:txBody>
      </p:sp>
      <p:sp>
        <p:nvSpPr>
          <p:cNvPr id="6" name="タイトル 1">
            <a:extLst>
              <a:ext uri="{FF2B5EF4-FFF2-40B4-BE49-F238E27FC236}">
                <a16:creationId xmlns:a16="http://schemas.microsoft.com/office/drawing/2014/main" id="{11319169-B7A9-41DA-A586-E65EB9A0870B}"/>
              </a:ext>
            </a:extLst>
          </p:cNvPr>
          <p:cNvSpPr txBox="1">
            <a:spLocks/>
          </p:cNvSpPr>
          <p:nvPr/>
        </p:nvSpPr>
        <p:spPr>
          <a:xfrm>
            <a:off x="0" y="0"/>
            <a:ext cx="12192000" cy="788275"/>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4000" b="1" dirty="0">
                <a:solidFill>
                  <a:schemeClr val="bg1"/>
                </a:solidFill>
                <a:latin typeface="BIZ UDP新ゴ Light" panose="020B0300000000000000" pitchFamily="50" charset="-128"/>
                <a:ea typeface="BIZ UDP新ゴ Light" panose="020B0300000000000000" pitchFamily="50" charset="-128"/>
              </a:rPr>
              <a:t> </a:t>
            </a:r>
            <a:r>
              <a:rPr lang="ja-JP" altLang="en-US" sz="4000" b="1" dirty="0">
                <a:solidFill>
                  <a:schemeClr val="bg1"/>
                </a:solidFill>
                <a:latin typeface="BIZ UDP新ゴ Light" panose="020B0300000000000000" pitchFamily="50" charset="-128"/>
                <a:ea typeface="BIZ UDP新ゴ Light" panose="020B0300000000000000" pitchFamily="50" charset="-128"/>
              </a:rPr>
              <a:t> ３．介護予防支援と介護予防ケアマネジメント</a:t>
            </a:r>
          </a:p>
        </p:txBody>
      </p:sp>
      <p:sp>
        <p:nvSpPr>
          <p:cNvPr id="7" name="タイトル 1">
            <a:extLst>
              <a:ext uri="{FF2B5EF4-FFF2-40B4-BE49-F238E27FC236}">
                <a16:creationId xmlns:a16="http://schemas.microsoft.com/office/drawing/2014/main" id="{080AC647-B984-4DC8-AFDA-1A85E35AED12}"/>
              </a:ext>
            </a:extLst>
          </p:cNvPr>
          <p:cNvSpPr txBox="1">
            <a:spLocks/>
          </p:cNvSpPr>
          <p:nvPr/>
        </p:nvSpPr>
        <p:spPr>
          <a:xfrm>
            <a:off x="101600" y="1725832"/>
            <a:ext cx="11645900" cy="4184653"/>
          </a:xfrm>
          <a:prstGeom prst="rect">
            <a:avLst/>
          </a:prstGeom>
        </p:spPr>
        <p:txBody>
          <a:bodyP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200" dirty="0">
                <a:latin typeface="BIZ UDP新ゴ Light" panose="020B0300000000000000" pitchFamily="50" charset="-128"/>
                <a:ea typeface="BIZ UDP新ゴ Light" panose="020B0300000000000000" pitchFamily="50" charset="-128"/>
              </a:rPr>
              <a:t>　</a:t>
            </a:r>
            <a:r>
              <a:rPr lang="en-US" altLang="ja-JP" sz="2200" dirty="0">
                <a:latin typeface="BIZ UDP新ゴ Light" panose="020B0300000000000000" pitchFamily="50" charset="-128"/>
                <a:ea typeface="BIZ UDP新ゴ Light" panose="020B0300000000000000" pitchFamily="50" charset="-128"/>
              </a:rPr>
              <a:t>【</a:t>
            </a:r>
            <a:r>
              <a:rPr lang="ja-JP" altLang="en-US" sz="2200" dirty="0">
                <a:latin typeface="BIZ UDP新ゴ Light" panose="020B0300000000000000" pitchFamily="50" charset="-128"/>
                <a:ea typeface="BIZ UDP新ゴ Light" panose="020B0300000000000000" pitchFamily="50" charset="-128"/>
              </a:rPr>
              <a:t>例</a:t>
            </a:r>
            <a:r>
              <a:rPr lang="en-US" altLang="ja-JP" sz="2200" dirty="0">
                <a:latin typeface="BIZ UDP新ゴ Light" panose="020B0300000000000000" pitchFamily="50" charset="-128"/>
                <a:ea typeface="BIZ UDP新ゴ Light" panose="020B0300000000000000" pitchFamily="50" charset="-128"/>
              </a:rPr>
              <a:t>】</a:t>
            </a:r>
            <a:r>
              <a:rPr lang="ja-JP" altLang="en-US" sz="2200" dirty="0">
                <a:latin typeface="BIZ UDP新ゴ Light" panose="020B0300000000000000" pitchFamily="50" charset="-128"/>
                <a:ea typeface="BIZ UDP新ゴ Light" panose="020B0300000000000000" pitchFamily="50" charset="-128"/>
              </a:rPr>
              <a:t>要支援の利用者を居宅介護支援事業所が介護予防支援事業所として担当している場合</a:t>
            </a:r>
            <a:endParaRPr lang="en-US" altLang="ja-JP" sz="2200" dirty="0">
              <a:latin typeface="BIZ UDP新ゴ Light" panose="020B0300000000000000" pitchFamily="50" charset="-128"/>
              <a:ea typeface="BIZ UDP新ゴ Light" panose="020B0300000000000000" pitchFamily="50" charset="-128"/>
            </a:endParaRPr>
          </a:p>
          <a:p>
            <a:br>
              <a:rPr lang="en-US" altLang="ja-JP" sz="2200" dirty="0">
                <a:latin typeface="BIZ UDP新ゴ Light" panose="020B0300000000000000" pitchFamily="50" charset="-128"/>
                <a:ea typeface="BIZ UDP新ゴ Light" panose="020B0300000000000000" pitchFamily="50" charset="-128"/>
              </a:rPr>
            </a:br>
            <a:endParaRPr lang="ja-JP" altLang="en-US" sz="2200" dirty="0">
              <a:latin typeface="BIZ UDP新ゴ Light" panose="020B0300000000000000" pitchFamily="50" charset="-128"/>
              <a:ea typeface="BIZ UDP新ゴ Light" panose="020B0300000000000000" pitchFamily="50" charset="-128"/>
            </a:endParaRPr>
          </a:p>
        </p:txBody>
      </p:sp>
      <p:sp>
        <p:nvSpPr>
          <p:cNvPr id="8" name="タイトル 1">
            <a:extLst>
              <a:ext uri="{FF2B5EF4-FFF2-40B4-BE49-F238E27FC236}">
                <a16:creationId xmlns:a16="http://schemas.microsoft.com/office/drawing/2014/main" id="{225E5E74-73E2-4D87-B02D-8FF145F0B90C}"/>
              </a:ext>
            </a:extLst>
          </p:cNvPr>
          <p:cNvSpPr txBox="1">
            <a:spLocks/>
          </p:cNvSpPr>
          <p:nvPr/>
        </p:nvSpPr>
        <p:spPr>
          <a:xfrm>
            <a:off x="101600" y="887408"/>
            <a:ext cx="11760200" cy="788275"/>
          </a:xfrm>
          <a:prstGeom prst="rect">
            <a:avLst/>
          </a:prstGeom>
        </p:spPr>
        <p:txBody>
          <a:bodyP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dirty="0">
                <a:latin typeface="BIZ UDP新ゴ Light" panose="020B0300000000000000" pitchFamily="50" charset="-128"/>
                <a:ea typeface="BIZ UDP新ゴ Light" panose="020B0300000000000000" pitchFamily="50" charset="-128"/>
              </a:rPr>
              <a:t>　月ごとに利用するサービスが異なる場合、ケアプランの作成を担当する事業者が変更となることがありますので、注意が必要です</a:t>
            </a:r>
          </a:p>
        </p:txBody>
      </p:sp>
      <p:graphicFrame>
        <p:nvGraphicFramePr>
          <p:cNvPr id="9" name="表 9">
            <a:extLst>
              <a:ext uri="{FF2B5EF4-FFF2-40B4-BE49-F238E27FC236}">
                <a16:creationId xmlns:a16="http://schemas.microsoft.com/office/drawing/2014/main" id="{AFFD454C-AE11-42D7-BA27-BF70078FC219}"/>
              </a:ext>
            </a:extLst>
          </p:cNvPr>
          <p:cNvGraphicFramePr>
            <a:graphicFrameLocks noGrp="1"/>
          </p:cNvGraphicFramePr>
          <p:nvPr>
            <p:extLst>
              <p:ext uri="{D42A27DB-BD31-4B8C-83A1-F6EECF244321}">
                <p14:modId xmlns:p14="http://schemas.microsoft.com/office/powerpoint/2010/main" val="3650781562"/>
              </p:ext>
            </p:extLst>
          </p:nvPr>
        </p:nvGraphicFramePr>
        <p:xfrm>
          <a:off x="444500" y="2088561"/>
          <a:ext cx="11239500" cy="2021840"/>
        </p:xfrm>
        <a:graphic>
          <a:graphicData uri="http://schemas.openxmlformats.org/drawingml/2006/table">
            <a:tbl>
              <a:tblPr firstRow="1" bandRow="1">
                <a:tableStyleId>{5C22544A-7EE6-4342-B048-85BDC9FD1C3A}</a:tableStyleId>
              </a:tblPr>
              <a:tblGrid>
                <a:gridCol w="1211758">
                  <a:extLst>
                    <a:ext uri="{9D8B030D-6E8A-4147-A177-3AD203B41FA5}">
                      <a16:colId xmlns:a16="http://schemas.microsoft.com/office/drawing/2014/main" val="3697006239"/>
                    </a:ext>
                  </a:extLst>
                </a:gridCol>
                <a:gridCol w="4407992">
                  <a:extLst>
                    <a:ext uri="{9D8B030D-6E8A-4147-A177-3AD203B41FA5}">
                      <a16:colId xmlns:a16="http://schemas.microsoft.com/office/drawing/2014/main" val="399058658"/>
                    </a:ext>
                  </a:extLst>
                </a:gridCol>
                <a:gridCol w="2819400">
                  <a:extLst>
                    <a:ext uri="{9D8B030D-6E8A-4147-A177-3AD203B41FA5}">
                      <a16:colId xmlns:a16="http://schemas.microsoft.com/office/drawing/2014/main" val="4278517889"/>
                    </a:ext>
                  </a:extLst>
                </a:gridCol>
                <a:gridCol w="2800350">
                  <a:extLst>
                    <a:ext uri="{9D8B030D-6E8A-4147-A177-3AD203B41FA5}">
                      <a16:colId xmlns:a16="http://schemas.microsoft.com/office/drawing/2014/main" val="3090646415"/>
                    </a:ext>
                  </a:extLst>
                </a:gridCol>
              </a:tblGrid>
              <a:tr h="370840">
                <a:tc>
                  <a:txBody>
                    <a:bodyPr/>
                    <a:lstStyle/>
                    <a:p>
                      <a:pPr algn="ctr"/>
                      <a:r>
                        <a:rPr kumimoji="1" lang="ja-JP" altLang="en-US" dirty="0">
                          <a:latin typeface="BIZ UDP新ゴ Light" panose="020B0300000000000000" pitchFamily="50" charset="-128"/>
                          <a:ea typeface="BIZ UDP新ゴ Light" panose="020B0300000000000000" pitchFamily="50" charset="-128"/>
                        </a:rPr>
                        <a:t>利用月</a:t>
                      </a:r>
                    </a:p>
                  </a:txBody>
                  <a:tcPr anchor="ctr"/>
                </a:tc>
                <a:tc>
                  <a:txBody>
                    <a:bodyPr/>
                    <a:lstStyle/>
                    <a:p>
                      <a:pPr algn="ctr"/>
                      <a:r>
                        <a:rPr kumimoji="1" lang="ja-JP" altLang="en-US" dirty="0">
                          <a:latin typeface="BIZ UDP新ゴ Light" panose="020B0300000000000000" pitchFamily="50" charset="-128"/>
                          <a:ea typeface="BIZ UDP新ゴ Light" panose="020B0300000000000000" pitchFamily="50" charset="-128"/>
                        </a:rPr>
                        <a:t>利用サービス</a:t>
                      </a:r>
                    </a:p>
                  </a:txBody>
                  <a:tcPr anchor="ctr"/>
                </a:tc>
                <a:tc>
                  <a:txBody>
                    <a:bodyPr/>
                    <a:lstStyle/>
                    <a:p>
                      <a:pPr algn="ctr"/>
                      <a:r>
                        <a:rPr kumimoji="1" lang="ja-JP" altLang="en-US" dirty="0">
                          <a:latin typeface="BIZ UDP新ゴ Light" panose="020B0300000000000000" pitchFamily="50" charset="-128"/>
                          <a:ea typeface="BIZ UDP新ゴ Light" panose="020B0300000000000000" pitchFamily="50" charset="-128"/>
                        </a:rPr>
                        <a:t>ケアマネジメント類型</a:t>
                      </a:r>
                    </a:p>
                  </a:txBody>
                  <a:tcPr anchor="ctr"/>
                </a:tc>
                <a:tc>
                  <a:txBody>
                    <a:bodyPr/>
                    <a:lstStyle/>
                    <a:p>
                      <a:pPr algn="ctr"/>
                      <a:r>
                        <a:rPr kumimoji="1" lang="ja-JP" altLang="en-US" dirty="0">
                          <a:latin typeface="BIZ UDP新ゴ Light" panose="020B0300000000000000" pitchFamily="50" charset="-128"/>
                          <a:ea typeface="BIZ UDP新ゴ Light" panose="020B0300000000000000" pitchFamily="50" charset="-128"/>
                        </a:rPr>
                        <a:t>担当事業者</a:t>
                      </a:r>
                    </a:p>
                  </a:txBody>
                  <a:tcPr anchor="ctr"/>
                </a:tc>
                <a:extLst>
                  <a:ext uri="{0D108BD9-81ED-4DB2-BD59-A6C34878D82A}">
                    <a16:rowId xmlns:a16="http://schemas.microsoft.com/office/drawing/2014/main" val="1824570093"/>
                  </a:ext>
                </a:extLst>
              </a:tr>
              <a:tr h="370840">
                <a:tc>
                  <a:txBody>
                    <a:bodyPr/>
                    <a:lstStyle/>
                    <a:p>
                      <a:pPr algn="ctr"/>
                      <a:r>
                        <a:rPr kumimoji="1" lang="ja-JP" altLang="en-US" dirty="0">
                          <a:latin typeface="BIZ UDP新ゴ Light" panose="020B0300000000000000" pitchFamily="50" charset="-128"/>
                          <a:ea typeface="BIZ UDP新ゴ Light" panose="020B0300000000000000" pitchFamily="50" charset="-128"/>
                        </a:rPr>
                        <a:t>７月</a:t>
                      </a:r>
                    </a:p>
                  </a:txBody>
                  <a:tcPr anchor="ctr"/>
                </a:tc>
                <a:tc>
                  <a:txBody>
                    <a:bodyPr/>
                    <a:lstStyle/>
                    <a:p>
                      <a:r>
                        <a:rPr kumimoji="1" lang="ja-JP" altLang="en-US" dirty="0">
                          <a:latin typeface="BIZ UDP新ゴ Light" panose="020B0300000000000000" pitchFamily="50" charset="-128"/>
                          <a:ea typeface="BIZ UDP新ゴ Light" panose="020B0300000000000000" pitchFamily="50" charset="-128"/>
                        </a:rPr>
                        <a:t>・介護予防福祉用具貸与</a:t>
                      </a:r>
                      <a:endParaRPr kumimoji="1" lang="en-US" altLang="ja-JP" dirty="0">
                        <a:latin typeface="BIZ UDP新ゴ Light" panose="020B0300000000000000" pitchFamily="50" charset="-128"/>
                        <a:ea typeface="BIZ UDP新ゴ Light" panose="020B0300000000000000" pitchFamily="50" charset="-128"/>
                      </a:endParaRPr>
                    </a:p>
                    <a:p>
                      <a:r>
                        <a:rPr kumimoji="1" lang="ja-JP" altLang="en-US" dirty="0">
                          <a:latin typeface="BIZ UDP新ゴ Light" panose="020B0300000000000000" pitchFamily="50" charset="-128"/>
                          <a:ea typeface="BIZ UDP新ゴ Light" panose="020B0300000000000000" pitchFamily="50" charset="-128"/>
                        </a:rPr>
                        <a:t>・通所型サービス（総合事業）</a:t>
                      </a:r>
                    </a:p>
                  </a:txBody>
                  <a:tcPr anchor="ctr"/>
                </a:tc>
                <a:tc>
                  <a:txBody>
                    <a:bodyPr/>
                    <a:lstStyle/>
                    <a:p>
                      <a:r>
                        <a:rPr kumimoji="1" lang="ja-JP" altLang="en-US" dirty="0">
                          <a:latin typeface="BIZ UDP新ゴ Light" panose="020B0300000000000000" pitchFamily="50" charset="-128"/>
                          <a:ea typeface="BIZ UDP新ゴ Light" panose="020B0300000000000000" pitchFamily="50" charset="-128"/>
                        </a:rPr>
                        <a:t>介護予防支援</a:t>
                      </a:r>
                    </a:p>
                  </a:txBody>
                  <a:tcPr anchor="ctr"/>
                </a:tc>
                <a:tc>
                  <a:txBody>
                    <a:bodyPr/>
                    <a:lstStyle/>
                    <a:p>
                      <a:r>
                        <a:rPr kumimoji="1" lang="ja-JP" altLang="en-US" dirty="0">
                          <a:latin typeface="BIZ UDP新ゴ Light" panose="020B0300000000000000" pitchFamily="50" charset="-128"/>
                          <a:ea typeface="BIZ UDP新ゴ Light" panose="020B0300000000000000" pitchFamily="50" charset="-128"/>
                        </a:rPr>
                        <a:t>介護予防支援の指定を受けた居宅介護支援事業者</a:t>
                      </a:r>
                    </a:p>
                  </a:txBody>
                  <a:tcPr anchor="ctr"/>
                </a:tc>
                <a:extLst>
                  <a:ext uri="{0D108BD9-81ED-4DB2-BD59-A6C34878D82A}">
                    <a16:rowId xmlns:a16="http://schemas.microsoft.com/office/drawing/2014/main" val="3637879850"/>
                  </a:ext>
                </a:extLst>
              </a:tr>
              <a:tr h="370840">
                <a:tc>
                  <a:txBody>
                    <a:bodyPr/>
                    <a:lstStyle/>
                    <a:p>
                      <a:pPr algn="ctr"/>
                      <a:r>
                        <a:rPr kumimoji="1" lang="ja-JP" altLang="en-US" dirty="0">
                          <a:latin typeface="BIZ UDP新ゴ Light" panose="020B0300000000000000" pitchFamily="50" charset="-128"/>
                          <a:ea typeface="BIZ UDP新ゴ Light" panose="020B0300000000000000" pitchFamily="50" charset="-128"/>
                        </a:rPr>
                        <a:t>８月</a:t>
                      </a:r>
                    </a:p>
                  </a:txBody>
                  <a:tcPr anchor="ctr"/>
                </a:tc>
                <a:tc>
                  <a:txBody>
                    <a:bodyPr/>
                    <a:lstStyle/>
                    <a:p>
                      <a:r>
                        <a:rPr kumimoji="1" lang="ja-JP" altLang="en-US" dirty="0">
                          <a:latin typeface="BIZ UDP新ゴ Light" panose="020B0300000000000000" pitchFamily="50" charset="-128"/>
                          <a:ea typeface="BIZ UDP新ゴ Light" panose="020B0300000000000000" pitchFamily="50" charset="-128"/>
                        </a:rPr>
                        <a:t>・通所型サービス（総合事業）</a:t>
                      </a:r>
                    </a:p>
                  </a:txBody>
                  <a:tcPr anchor="ctr"/>
                </a:tc>
                <a:tc>
                  <a:txBody>
                    <a:bodyPr/>
                    <a:lstStyle/>
                    <a:p>
                      <a:r>
                        <a:rPr kumimoji="1" lang="ja-JP" altLang="en-US" dirty="0">
                          <a:latin typeface="BIZ UDP新ゴ Light" panose="020B0300000000000000" pitchFamily="50" charset="-128"/>
                          <a:ea typeface="BIZ UDP新ゴ Light" panose="020B0300000000000000" pitchFamily="50" charset="-128"/>
                        </a:rPr>
                        <a:t>介護予防ケアマネジメント</a:t>
                      </a:r>
                    </a:p>
                  </a:txBody>
                  <a:tcPr anchor="ctr"/>
                </a:tc>
                <a:tc>
                  <a:txBody>
                    <a:bodyPr/>
                    <a:lstStyle/>
                    <a:p>
                      <a:r>
                        <a:rPr kumimoji="1" lang="ja-JP" altLang="en-US" dirty="0">
                          <a:latin typeface="BIZ UDP新ゴ Light" panose="020B0300000000000000" pitchFamily="50" charset="-128"/>
                          <a:ea typeface="BIZ UDP新ゴ Light" panose="020B0300000000000000" pitchFamily="50" charset="-128"/>
                        </a:rPr>
                        <a:t>地域包括支援センター</a:t>
                      </a:r>
                    </a:p>
                  </a:txBody>
                  <a:tcPr anchor="ctr"/>
                </a:tc>
                <a:extLst>
                  <a:ext uri="{0D108BD9-81ED-4DB2-BD59-A6C34878D82A}">
                    <a16:rowId xmlns:a16="http://schemas.microsoft.com/office/drawing/2014/main" val="1401169766"/>
                  </a:ext>
                </a:extLst>
              </a:tr>
              <a:tr h="370840">
                <a:tc>
                  <a:txBody>
                    <a:bodyPr/>
                    <a:lstStyle/>
                    <a:p>
                      <a:pPr algn="ctr"/>
                      <a:r>
                        <a:rPr kumimoji="1" lang="ja-JP" altLang="en-US" dirty="0">
                          <a:latin typeface="BIZ UDP新ゴ Light" panose="020B0300000000000000" pitchFamily="50" charset="-128"/>
                          <a:ea typeface="BIZ UDP新ゴ Light" panose="020B0300000000000000" pitchFamily="50" charset="-128"/>
                        </a:rPr>
                        <a:t>９月</a:t>
                      </a:r>
                    </a:p>
                  </a:txBody>
                  <a:tcPr anchor="ctr"/>
                </a:tc>
                <a:tc>
                  <a:txBody>
                    <a:bodyPr/>
                    <a:lstStyle/>
                    <a:p>
                      <a:r>
                        <a:rPr kumimoji="1" lang="ja-JP" altLang="en-US" dirty="0">
                          <a:latin typeface="BIZ UDP新ゴ Light" panose="020B0300000000000000" pitchFamily="50" charset="-128"/>
                          <a:ea typeface="BIZ UDP新ゴ Light" panose="020B0300000000000000" pitchFamily="50" charset="-128"/>
                        </a:rPr>
                        <a:t>・介護予防福祉用具貸与</a:t>
                      </a:r>
                      <a:endParaRPr kumimoji="1" lang="en-US" altLang="ja-JP" dirty="0">
                        <a:latin typeface="BIZ UDP新ゴ Light" panose="020B0300000000000000" pitchFamily="50" charset="-128"/>
                        <a:ea typeface="BIZ UDP新ゴ Light" panose="020B0300000000000000" pitchFamily="50" charset="-128"/>
                      </a:endParaRPr>
                    </a:p>
                    <a:p>
                      <a:r>
                        <a:rPr kumimoji="1" lang="ja-JP" altLang="en-US" dirty="0">
                          <a:latin typeface="BIZ UDP新ゴ Light" panose="020B0300000000000000" pitchFamily="50" charset="-128"/>
                          <a:ea typeface="BIZ UDP新ゴ Light" panose="020B0300000000000000" pitchFamily="50" charset="-128"/>
                        </a:rPr>
                        <a:t>・通所型サービス（総合事業）</a:t>
                      </a:r>
                    </a:p>
                  </a:txBody>
                  <a:tcPr anchor="ctr"/>
                </a:tc>
                <a:tc>
                  <a:txBody>
                    <a:bodyPr/>
                    <a:lstStyle/>
                    <a:p>
                      <a:r>
                        <a:rPr kumimoji="1" lang="ja-JP" altLang="en-US" dirty="0">
                          <a:latin typeface="BIZ UDP新ゴ Light" panose="020B0300000000000000" pitchFamily="50" charset="-128"/>
                          <a:ea typeface="BIZ UDP新ゴ Light" panose="020B0300000000000000" pitchFamily="50" charset="-128"/>
                        </a:rPr>
                        <a:t>介護予防支援</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BIZ UDP新ゴ Light" panose="020B0300000000000000" pitchFamily="50" charset="-128"/>
                          <a:ea typeface="BIZ UDP新ゴ Light" panose="020B0300000000000000" pitchFamily="50" charset="-128"/>
                        </a:rPr>
                        <a:t>介護予防支援の指定を受けた居宅介護支援事業者</a:t>
                      </a:r>
                    </a:p>
                  </a:txBody>
                  <a:tcPr anchor="ctr"/>
                </a:tc>
                <a:extLst>
                  <a:ext uri="{0D108BD9-81ED-4DB2-BD59-A6C34878D82A}">
                    <a16:rowId xmlns:a16="http://schemas.microsoft.com/office/drawing/2014/main" val="679829126"/>
                  </a:ext>
                </a:extLst>
              </a:tr>
            </a:tbl>
          </a:graphicData>
        </a:graphic>
      </p:graphicFrame>
      <p:sp>
        <p:nvSpPr>
          <p:cNvPr id="10" name="テキスト ボックス 9">
            <a:extLst>
              <a:ext uri="{FF2B5EF4-FFF2-40B4-BE49-F238E27FC236}">
                <a16:creationId xmlns:a16="http://schemas.microsoft.com/office/drawing/2014/main" id="{939FA87A-5FC7-477D-897B-24F9DA77A359}"/>
              </a:ext>
            </a:extLst>
          </p:cNvPr>
          <p:cNvSpPr txBox="1"/>
          <p:nvPr/>
        </p:nvSpPr>
        <p:spPr>
          <a:xfrm>
            <a:off x="361950" y="4110401"/>
            <a:ext cx="11239500" cy="2699200"/>
          </a:xfrm>
          <a:prstGeom prst="rect">
            <a:avLst/>
          </a:prstGeom>
          <a:noFill/>
          <a:ln>
            <a:noFill/>
          </a:ln>
        </p:spPr>
        <p:txBody>
          <a:bodyPr wrap="square" rtlCol="0">
            <a:spAutoFit/>
          </a:bodyPr>
          <a:lstStyle/>
          <a:p>
            <a:pPr marL="342900" indent="-342900">
              <a:buFont typeface="Arial" panose="020B0604020202020204" pitchFamily="34" charset="0"/>
              <a:buChar char="•"/>
            </a:pPr>
            <a:r>
              <a:rPr kumimoji="1" lang="ja-JP" altLang="en-US" sz="2000" dirty="0">
                <a:latin typeface="BIZ UDP新ゴ Light" panose="020B0300000000000000" pitchFamily="50" charset="-128"/>
                <a:ea typeface="BIZ UDP新ゴ Light" panose="020B0300000000000000" pitchFamily="50" charset="-128"/>
              </a:rPr>
              <a:t>上記のケースの場合、</a:t>
            </a:r>
            <a:r>
              <a:rPr kumimoji="1" lang="en-US" altLang="ja-JP" sz="2000" dirty="0">
                <a:latin typeface="BIZ UDP新ゴ Light" panose="020B0300000000000000" pitchFamily="50" charset="-128"/>
                <a:ea typeface="BIZ UDP新ゴ Light" panose="020B0300000000000000" pitchFamily="50" charset="-128"/>
              </a:rPr>
              <a:t>8</a:t>
            </a:r>
            <a:r>
              <a:rPr kumimoji="1" lang="ja-JP" altLang="en-US" sz="2000" dirty="0">
                <a:latin typeface="BIZ UDP新ゴ Light" panose="020B0300000000000000" pitchFamily="50" charset="-128"/>
                <a:ea typeface="BIZ UDP新ゴ Light" panose="020B0300000000000000" pitchFamily="50" charset="-128"/>
              </a:rPr>
              <a:t>月は介護予防サービスの利用</a:t>
            </a:r>
            <a:r>
              <a:rPr lang="ja-JP" altLang="en-US" sz="2000" dirty="0">
                <a:latin typeface="BIZ UDP新ゴ Light" panose="020B0300000000000000" pitchFamily="50" charset="-128"/>
                <a:ea typeface="BIZ UDP新ゴ Light" panose="020B0300000000000000" pitchFamily="50" charset="-128"/>
              </a:rPr>
              <a:t>がなく、総合事業のみの利用のため「介護予防ケアマネジメント」となり、地域包括支援センターが担当となります</a:t>
            </a:r>
            <a:endParaRPr lang="en-US" altLang="ja-JP" sz="2000" dirty="0">
              <a:latin typeface="BIZ UDP新ゴ Light" panose="020B0300000000000000" pitchFamily="50" charset="-128"/>
              <a:ea typeface="BIZ UDP新ゴ Light" panose="020B0300000000000000" pitchFamily="50" charset="-128"/>
            </a:endParaRPr>
          </a:p>
          <a:p>
            <a:pPr marL="342900" indent="-342900">
              <a:lnSpc>
                <a:spcPct val="20000"/>
              </a:lnSpc>
              <a:buFont typeface="Arial" panose="020B0604020202020204" pitchFamily="34" charset="0"/>
              <a:buChar char="•"/>
            </a:pPr>
            <a:endParaRPr lang="en-US" altLang="ja-JP" sz="2000" dirty="0">
              <a:latin typeface="BIZ UDP新ゴ Light" panose="020B0300000000000000" pitchFamily="50" charset="-128"/>
              <a:ea typeface="BIZ UDP新ゴ Light" panose="020B0300000000000000" pitchFamily="50" charset="-128"/>
            </a:endParaRPr>
          </a:p>
          <a:p>
            <a:pPr marL="342900" indent="-342900">
              <a:buFont typeface="Arial" panose="020B0604020202020204" pitchFamily="34" charset="0"/>
              <a:buChar char="•"/>
            </a:pPr>
            <a:r>
              <a:rPr kumimoji="1" lang="ja-JP" altLang="en-US" sz="2000" dirty="0">
                <a:latin typeface="BIZ UDP新ゴ Light" panose="020B0300000000000000" pitchFamily="50" charset="-128"/>
                <a:ea typeface="BIZ UDP新ゴ Light" panose="020B0300000000000000" pitchFamily="50" charset="-128"/>
              </a:rPr>
              <a:t>この場合、担当事業者が変更となる都度、ケアプラン作成業務に関する契約を結び直す必要がありますが、利用者の負担等を考慮し、</a:t>
            </a:r>
            <a:r>
              <a:rPr kumimoji="1" lang="ja-JP" altLang="en-US" sz="2000" u="sng" dirty="0">
                <a:solidFill>
                  <a:srgbClr val="FF0000"/>
                </a:solidFill>
                <a:latin typeface="BIZ UDP新ゴ Light" panose="020B0300000000000000" pitchFamily="50" charset="-128"/>
                <a:ea typeface="BIZ UDP新ゴ Light" panose="020B0300000000000000" pitchFamily="50" charset="-128"/>
              </a:rPr>
              <a:t>「利用者」「介護予防支援の指定を受けた居宅介護支援事業者」「地域包括支援センター」</a:t>
            </a:r>
            <a:r>
              <a:rPr lang="ja-JP" altLang="en-US" sz="2000" u="sng" dirty="0">
                <a:solidFill>
                  <a:srgbClr val="FF0000"/>
                </a:solidFill>
                <a:latin typeface="BIZ UDP新ゴ Light" panose="020B0300000000000000" pitchFamily="50" charset="-128"/>
                <a:ea typeface="BIZ UDP新ゴ Light" panose="020B0300000000000000" pitchFamily="50" charset="-128"/>
              </a:rPr>
              <a:t>の三者で契約することも可能です</a:t>
            </a:r>
            <a:r>
              <a:rPr lang="ja-JP" altLang="en-US" sz="2000" dirty="0">
                <a:latin typeface="BIZ UDP新ゴ Light" panose="020B0300000000000000" pitchFamily="50" charset="-128"/>
                <a:ea typeface="BIZ UDP新ゴ Light" panose="020B0300000000000000" pitchFamily="50" charset="-128"/>
              </a:rPr>
              <a:t>（後日、契約書の参考様式を市</a:t>
            </a:r>
            <a:r>
              <a:rPr lang="en-US" altLang="ja-JP" sz="2000" dirty="0">
                <a:latin typeface="BIZ UDP新ゴ Light" panose="020B0300000000000000" pitchFamily="50" charset="-128"/>
                <a:ea typeface="BIZ UDP新ゴ Light" panose="020B0300000000000000" pitchFamily="50" charset="-128"/>
              </a:rPr>
              <a:t>Web</a:t>
            </a:r>
            <a:r>
              <a:rPr lang="ja-JP" altLang="en-US" sz="2000" dirty="0">
                <a:latin typeface="BIZ UDP新ゴ Light" panose="020B0300000000000000" pitchFamily="50" charset="-128"/>
                <a:ea typeface="BIZ UDP新ゴ Light" panose="020B0300000000000000" pitchFamily="50" charset="-128"/>
              </a:rPr>
              <a:t>サイトに掲載予定です）</a:t>
            </a:r>
            <a:endParaRPr lang="en-US" altLang="ja-JP" sz="2000" dirty="0">
              <a:latin typeface="BIZ UDP新ゴ Light" panose="020B0300000000000000" pitchFamily="50" charset="-128"/>
              <a:ea typeface="BIZ UDP新ゴ Light" panose="020B0300000000000000" pitchFamily="50" charset="-128"/>
            </a:endParaRPr>
          </a:p>
          <a:p>
            <a:pPr marL="342900" indent="-342900">
              <a:buFont typeface="Arial" panose="020B0604020202020204" pitchFamily="34" charset="0"/>
              <a:buChar char="•"/>
            </a:pPr>
            <a:r>
              <a:rPr lang="ja-JP" altLang="en-US" sz="2000" u="sng" dirty="0">
                <a:solidFill>
                  <a:srgbClr val="FF0000"/>
                </a:solidFill>
                <a:latin typeface="BIZ UDP新ゴ Light" panose="020B0300000000000000" pitchFamily="50" charset="-128"/>
                <a:ea typeface="BIZ UDP新ゴ Light" panose="020B0300000000000000" pitchFamily="50" charset="-128"/>
              </a:rPr>
              <a:t>担当事業者が変更となる場合、月末までに「介護予防サービス計画作成・介護予防ケアマネジメント依頼（変更）届出書」の提出が必要となります</a:t>
            </a:r>
            <a:endParaRPr lang="en-US" altLang="ja-JP" sz="2000" u="sng" dirty="0">
              <a:solidFill>
                <a:srgbClr val="FF0000"/>
              </a:solidFill>
              <a:latin typeface="BIZ UDP新ゴ Light" panose="020B0300000000000000" pitchFamily="50" charset="-128"/>
              <a:ea typeface="BIZ UDP新ゴ Light" panose="020B0300000000000000" pitchFamily="50" charset="-128"/>
            </a:endParaRPr>
          </a:p>
          <a:p>
            <a:pPr marL="342900" indent="-342900">
              <a:lnSpc>
                <a:spcPct val="20000"/>
              </a:lnSpc>
              <a:buFont typeface="Arial" panose="020B0604020202020204" pitchFamily="34" charset="0"/>
              <a:buChar char="•"/>
            </a:pPr>
            <a:endParaRPr lang="en-US" altLang="ja-JP" sz="2000" dirty="0">
              <a:latin typeface="BIZ UDP新ゴ Light" panose="020B0300000000000000" pitchFamily="50" charset="-128"/>
              <a:ea typeface="BIZ UDP新ゴ Light" panose="020B0300000000000000" pitchFamily="50" charset="-128"/>
            </a:endParaRPr>
          </a:p>
        </p:txBody>
      </p:sp>
    </p:spTree>
    <p:extLst>
      <p:ext uri="{BB962C8B-B14F-4D97-AF65-F5344CB8AC3E}">
        <p14:creationId xmlns:p14="http://schemas.microsoft.com/office/powerpoint/2010/main" val="609771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E6F1275-04AD-4C15-A3F0-923D1B464834}"/>
              </a:ext>
            </a:extLst>
          </p:cNvPr>
          <p:cNvSpPr txBox="1"/>
          <p:nvPr/>
        </p:nvSpPr>
        <p:spPr>
          <a:xfrm>
            <a:off x="241300" y="953376"/>
            <a:ext cx="11363325" cy="5422959"/>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ja-JP" altLang="en-US" sz="2200" dirty="0">
                <a:latin typeface="BIZ UDP新ゴ Light" panose="020B0300000000000000" pitchFamily="50" charset="-128"/>
                <a:ea typeface="BIZ UDP新ゴ Light" panose="020B0300000000000000" pitchFamily="50" charset="-128"/>
              </a:rPr>
              <a:t>要支援者に対するケアプラン作成業務については、</a:t>
            </a:r>
            <a:r>
              <a:rPr kumimoji="1" lang="ja-JP" altLang="en-US" sz="2200" dirty="0">
                <a:latin typeface="BIZ UDP新ゴ Light" panose="020B0300000000000000" pitchFamily="50" charset="-128"/>
                <a:ea typeface="BIZ UDP新ゴ Light" panose="020B0300000000000000" pitchFamily="50" charset="-128"/>
              </a:rPr>
              <a:t>月ごとのサービス利用状況により「介護予防支援」「予防ケアマネジメント」となる場合があり、</a:t>
            </a:r>
            <a:r>
              <a:rPr kumimoji="1" lang="ja-JP" altLang="en-US" sz="2200" u="sng" dirty="0">
                <a:solidFill>
                  <a:srgbClr val="FF0000"/>
                </a:solidFill>
                <a:latin typeface="BIZ UDP新ゴ Light" panose="020B0300000000000000" pitchFamily="50" charset="-128"/>
                <a:ea typeface="BIZ UDP新ゴ Light" panose="020B0300000000000000" pitchFamily="50" charset="-128"/>
              </a:rPr>
              <a:t>その都度「介護予防サービス計画作成・介護予防ケアマネジメント依頼（変更）届出書」の提出が必要</a:t>
            </a:r>
            <a:r>
              <a:rPr kumimoji="1" lang="ja-JP" altLang="en-US" sz="2200" dirty="0">
                <a:latin typeface="BIZ UDP新ゴ Light" panose="020B0300000000000000" pitchFamily="50" charset="-128"/>
                <a:ea typeface="BIZ UDP新ゴ Light" panose="020B0300000000000000" pitchFamily="50" charset="-128"/>
              </a:rPr>
              <a:t>となります</a:t>
            </a:r>
            <a:endParaRPr kumimoji="1" lang="en-US" altLang="ja-JP" sz="2200" dirty="0">
              <a:latin typeface="BIZ UDP新ゴ Light" panose="020B0300000000000000" pitchFamily="50" charset="-128"/>
              <a:ea typeface="BIZ UDP新ゴ Light" panose="020B0300000000000000" pitchFamily="50" charset="-128"/>
            </a:endParaRPr>
          </a:p>
          <a:p>
            <a:pPr marL="342900" indent="-342900">
              <a:lnSpc>
                <a:spcPct val="50000"/>
              </a:lnSpc>
              <a:buFont typeface="Arial" panose="020B0604020202020204" pitchFamily="34" charset="0"/>
              <a:buChar char="•"/>
            </a:pPr>
            <a:endParaRPr kumimoji="1" lang="en-US" altLang="ja-JP" sz="2200" dirty="0">
              <a:latin typeface="BIZ UDP新ゴ Light" panose="020B0300000000000000" pitchFamily="50" charset="-128"/>
              <a:ea typeface="BIZ UDP新ゴ Light" panose="020B0300000000000000" pitchFamily="50" charset="-128"/>
            </a:endParaRPr>
          </a:p>
          <a:p>
            <a:pPr marL="342900" indent="-342900">
              <a:lnSpc>
                <a:spcPct val="150000"/>
              </a:lnSpc>
              <a:buFont typeface="Arial" panose="020B0604020202020204" pitchFamily="34" charset="0"/>
              <a:buChar char="•"/>
            </a:pPr>
            <a:r>
              <a:rPr kumimoji="1" lang="ja-JP" altLang="en-US" sz="2200" dirty="0">
                <a:latin typeface="BIZ UDP新ゴ Light" panose="020B0300000000000000" pitchFamily="50" charset="-128"/>
                <a:ea typeface="BIZ UDP新ゴ Light" panose="020B0300000000000000" pitchFamily="50" charset="-128"/>
              </a:rPr>
              <a:t>この取扱いに関連して、厚生労働省から、居宅介護支援事業者が実施する介護予防支援の利用者が、予防給付の対象となる介護予防サービス等を利用しなくなった場合に、当該利用者が引き続き当該指定居宅介護支援事業者による援助を受けようとする場合の事務手続き等が示され、</a:t>
            </a:r>
            <a:r>
              <a:rPr kumimoji="1" lang="ja-JP" altLang="en-US" sz="2200" u="sng" dirty="0">
                <a:solidFill>
                  <a:srgbClr val="FF0000"/>
                </a:solidFill>
                <a:latin typeface="BIZ UDP新ゴ Light" panose="020B0300000000000000" pitchFamily="50" charset="-128"/>
                <a:ea typeface="BIZ UDP新ゴ Light" panose="020B0300000000000000" pitchFamily="50" charset="-128"/>
              </a:rPr>
              <a:t>あらかじめ介護保険運営協議会の意見を聴いた上で、包括的に委託を行うことも可能とされました</a:t>
            </a:r>
            <a:r>
              <a:rPr kumimoji="1" lang="ja-JP" altLang="en-US" sz="2200" dirty="0">
                <a:latin typeface="BIZ UDP新ゴ Light" panose="020B0300000000000000" pitchFamily="50" charset="-128"/>
                <a:ea typeface="BIZ UDP新ゴ Light" panose="020B0300000000000000" pitchFamily="50" charset="-128"/>
              </a:rPr>
              <a:t>（参考：介護保険最新情報</a:t>
            </a:r>
            <a:r>
              <a:rPr kumimoji="1" lang="en-US" altLang="ja-JP" sz="2200" dirty="0">
                <a:latin typeface="BIZ UDP新ゴ Light" panose="020B0300000000000000" pitchFamily="50" charset="-128"/>
                <a:ea typeface="BIZ UDP新ゴ Light" panose="020B0300000000000000" pitchFamily="50" charset="-128"/>
              </a:rPr>
              <a:t>Vol.1260</a:t>
            </a:r>
            <a:r>
              <a:rPr kumimoji="1" lang="ja-JP" altLang="en-US" sz="2200" dirty="0">
                <a:latin typeface="BIZ UDP新ゴ Light" panose="020B0300000000000000" pitchFamily="50" charset="-128"/>
                <a:ea typeface="BIZ UDP新ゴ Light" panose="020B0300000000000000" pitchFamily="50" charset="-128"/>
              </a:rPr>
              <a:t>）</a:t>
            </a:r>
            <a:endParaRPr kumimoji="1" lang="en-US" altLang="ja-JP" sz="2200" dirty="0">
              <a:latin typeface="BIZ UDP新ゴ Light" panose="020B0300000000000000" pitchFamily="50" charset="-128"/>
              <a:ea typeface="BIZ UDP新ゴ Light" panose="020B0300000000000000" pitchFamily="50" charset="-128"/>
            </a:endParaRPr>
          </a:p>
          <a:p>
            <a:pPr marL="342900" indent="-342900">
              <a:lnSpc>
                <a:spcPct val="50000"/>
              </a:lnSpc>
              <a:buFont typeface="Arial" panose="020B0604020202020204" pitchFamily="34" charset="0"/>
              <a:buChar char="•"/>
            </a:pPr>
            <a:endParaRPr kumimoji="1" lang="en-US" altLang="ja-JP" sz="2200" dirty="0">
              <a:latin typeface="BIZ UDP新ゴ Light" panose="020B0300000000000000" pitchFamily="50" charset="-128"/>
              <a:ea typeface="BIZ UDP新ゴ Light" panose="020B0300000000000000" pitchFamily="50" charset="-128"/>
            </a:endParaRPr>
          </a:p>
          <a:p>
            <a:pPr marL="342900" indent="-342900">
              <a:lnSpc>
                <a:spcPct val="150000"/>
              </a:lnSpc>
              <a:buFont typeface="Arial" panose="020B0604020202020204" pitchFamily="34" charset="0"/>
              <a:buChar char="•"/>
            </a:pPr>
            <a:r>
              <a:rPr lang="ja-JP" altLang="en-US" sz="2200" dirty="0">
                <a:latin typeface="BIZ UDP新ゴ Light" panose="020B0300000000000000" pitchFamily="50" charset="-128"/>
                <a:ea typeface="BIZ UDP新ゴ Light" panose="020B0300000000000000" pitchFamily="50" charset="-128"/>
              </a:rPr>
              <a:t>現在、国において、基準等に係る所要の改正等が行われているところであり、具体的な内容が示され次第、本市においても運用に向けて検討を進めていきます</a:t>
            </a:r>
            <a:endParaRPr lang="en-US" altLang="ja-JP" sz="2200" dirty="0">
              <a:latin typeface="BIZ UDP新ゴ Light" panose="020B0300000000000000" pitchFamily="50" charset="-128"/>
              <a:ea typeface="BIZ UDP新ゴ Light" panose="020B0300000000000000" pitchFamily="50" charset="-128"/>
            </a:endParaRPr>
          </a:p>
        </p:txBody>
      </p:sp>
      <p:sp>
        <p:nvSpPr>
          <p:cNvPr id="4" name="スライド番号プレースホルダー 3">
            <a:extLst>
              <a:ext uri="{FF2B5EF4-FFF2-40B4-BE49-F238E27FC236}">
                <a16:creationId xmlns:a16="http://schemas.microsoft.com/office/drawing/2014/main" id="{CAEA97B0-D52D-4EF6-96FE-380F4196AF30}"/>
              </a:ext>
            </a:extLst>
          </p:cNvPr>
          <p:cNvSpPr>
            <a:spLocks noGrp="1"/>
          </p:cNvSpPr>
          <p:nvPr>
            <p:ph type="sldNum" sz="quarter" idx="12"/>
          </p:nvPr>
        </p:nvSpPr>
        <p:spPr>
          <a:xfrm>
            <a:off x="9321800" y="6379790"/>
            <a:ext cx="2743200" cy="365125"/>
          </a:xfrm>
        </p:spPr>
        <p:txBody>
          <a:bodyPr/>
          <a:lstStyle/>
          <a:p>
            <a:fld id="{B766EA7D-E8E5-41AA-A4F4-896E8831CD74}" type="slidenum">
              <a:rPr kumimoji="1" lang="ja-JP" altLang="en-US" sz="1800" smtClean="0">
                <a:latin typeface="BIZ UDP新ゴ Light" panose="020B0300000000000000" pitchFamily="50" charset="-128"/>
                <a:ea typeface="BIZ UDP新ゴ Light" panose="020B0300000000000000" pitchFamily="50" charset="-128"/>
              </a:rPr>
              <a:t>8</a:t>
            </a:fld>
            <a:endParaRPr kumimoji="1" lang="ja-JP" altLang="en-US" sz="1800" dirty="0">
              <a:latin typeface="BIZ UDP新ゴ Light" panose="020B0300000000000000" pitchFamily="50" charset="-128"/>
              <a:ea typeface="BIZ UDP新ゴ Light" panose="020B0300000000000000" pitchFamily="50" charset="-128"/>
            </a:endParaRPr>
          </a:p>
        </p:txBody>
      </p:sp>
      <p:sp>
        <p:nvSpPr>
          <p:cNvPr id="5" name="タイトル 1">
            <a:extLst>
              <a:ext uri="{FF2B5EF4-FFF2-40B4-BE49-F238E27FC236}">
                <a16:creationId xmlns:a16="http://schemas.microsoft.com/office/drawing/2014/main" id="{2A7CD203-9713-4EA0-A51C-C4ED55B3FF46}"/>
              </a:ext>
            </a:extLst>
          </p:cNvPr>
          <p:cNvSpPr txBox="1">
            <a:spLocks/>
          </p:cNvSpPr>
          <p:nvPr/>
        </p:nvSpPr>
        <p:spPr>
          <a:xfrm>
            <a:off x="1" y="1"/>
            <a:ext cx="12192000" cy="788275"/>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4000" b="1" dirty="0">
                <a:solidFill>
                  <a:schemeClr val="bg1"/>
                </a:solidFill>
                <a:latin typeface="BIZ UDP新ゴ Light" panose="020B0300000000000000" pitchFamily="50" charset="-128"/>
                <a:ea typeface="BIZ UDP新ゴ Light" panose="020B0300000000000000" pitchFamily="50" charset="-128"/>
              </a:rPr>
              <a:t> </a:t>
            </a:r>
            <a:r>
              <a:rPr lang="ja-JP" altLang="en-US" sz="4000" b="1" dirty="0">
                <a:solidFill>
                  <a:schemeClr val="bg1"/>
                </a:solidFill>
                <a:latin typeface="BIZ UDP新ゴ Light" panose="020B0300000000000000" pitchFamily="50" charset="-128"/>
                <a:ea typeface="BIZ UDP新ゴ Light" panose="020B0300000000000000" pitchFamily="50" charset="-128"/>
              </a:rPr>
              <a:t>４．介護予防サービス計画作成依頼届出書等について</a:t>
            </a:r>
            <a:endParaRPr lang="en-US" altLang="ja-JP" sz="4000" b="1" dirty="0">
              <a:solidFill>
                <a:schemeClr val="bg1"/>
              </a:solidFill>
              <a:latin typeface="BIZ UDP新ゴ Light" panose="020B0300000000000000" pitchFamily="50" charset="-128"/>
              <a:ea typeface="BIZ UDP新ゴ Light" panose="020B0300000000000000" pitchFamily="50" charset="-128"/>
            </a:endParaRPr>
          </a:p>
        </p:txBody>
      </p:sp>
    </p:spTree>
    <p:extLst>
      <p:ext uri="{BB962C8B-B14F-4D97-AF65-F5344CB8AC3E}">
        <p14:creationId xmlns:p14="http://schemas.microsoft.com/office/powerpoint/2010/main" val="443618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AF2894CD-B218-4EE6-93D0-66C3A070B027}"/>
              </a:ext>
            </a:extLst>
          </p:cNvPr>
          <p:cNvPicPr>
            <a:picLocks noChangeAspect="1"/>
          </p:cNvPicPr>
          <p:nvPr/>
        </p:nvPicPr>
        <p:blipFill>
          <a:blip r:embed="rId2"/>
          <a:stretch>
            <a:fillRect/>
          </a:stretch>
        </p:blipFill>
        <p:spPr>
          <a:xfrm>
            <a:off x="0" y="-38100"/>
            <a:ext cx="9765904" cy="6742688"/>
          </a:xfrm>
          <a:prstGeom prst="rect">
            <a:avLst/>
          </a:prstGeom>
        </p:spPr>
      </p:pic>
      <p:sp>
        <p:nvSpPr>
          <p:cNvPr id="2" name="スライド番号プレースホルダー 1">
            <a:extLst>
              <a:ext uri="{FF2B5EF4-FFF2-40B4-BE49-F238E27FC236}">
                <a16:creationId xmlns:a16="http://schemas.microsoft.com/office/drawing/2014/main" id="{9C9433D2-8A91-45E8-B779-7E9C34BC8AB4}"/>
              </a:ext>
            </a:extLst>
          </p:cNvPr>
          <p:cNvSpPr>
            <a:spLocks noGrp="1"/>
          </p:cNvSpPr>
          <p:nvPr>
            <p:ph type="sldNum" sz="quarter" idx="12"/>
          </p:nvPr>
        </p:nvSpPr>
        <p:spPr/>
        <p:txBody>
          <a:bodyPr/>
          <a:lstStyle/>
          <a:p>
            <a:fld id="{B766EA7D-E8E5-41AA-A4F4-896E8831CD74}" type="slidenum">
              <a:rPr kumimoji="1" lang="ja-JP" altLang="en-US" sz="1800" smtClean="0"/>
              <a:t>9</a:t>
            </a:fld>
            <a:endParaRPr kumimoji="1" lang="ja-JP" altLang="en-US" sz="1800"/>
          </a:p>
        </p:txBody>
      </p:sp>
      <p:sp>
        <p:nvSpPr>
          <p:cNvPr id="4" name="テキスト ボックス 3">
            <a:extLst>
              <a:ext uri="{FF2B5EF4-FFF2-40B4-BE49-F238E27FC236}">
                <a16:creationId xmlns:a16="http://schemas.microsoft.com/office/drawing/2014/main" id="{EA198FC9-1F39-4548-811C-F606C1853396}"/>
              </a:ext>
            </a:extLst>
          </p:cNvPr>
          <p:cNvSpPr txBox="1"/>
          <p:nvPr/>
        </p:nvSpPr>
        <p:spPr>
          <a:xfrm>
            <a:off x="9765904" y="115312"/>
            <a:ext cx="2248296" cy="923330"/>
          </a:xfrm>
          <a:prstGeom prst="rect">
            <a:avLst/>
          </a:prstGeom>
          <a:noFill/>
        </p:spPr>
        <p:txBody>
          <a:bodyPr wrap="square" rtlCol="0">
            <a:spAutoFit/>
          </a:bodyPr>
          <a:lstStyle/>
          <a:p>
            <a:r>
              <a:rPr lang="en-US" altLang="ja-JP" dirty="0">
                <a:solidFill>
                  <a:srgbClr val="0070C0"/>
                </a:solidFill>
              </a:rPr>
              <a:t>【</a:t>
            </a:r>
            <a:r>
              <a:rPr lang="ja-JP" altLang="en-US" dirty="0">
                <a:solidFill>
                  <a:srgbClr val="0070C0"/>
                </a:solidFill>
              </a:rPr>
              <a:t>出典</a:t>
            </a:r>
            <a:r>
              <a:rPr kumimoji="1" lang="en-US" altLang="ja-JP" dirty="0">
                <a:solidFill>
                  <a:srgbClr val="0070C0"/>
                </a:solidFill>
              </a:rPr>
              <a:t>】</a:t>
            </a:r>
          </a:p>
          <a:p>
            <a:r>
              <a:rPr kumimoji="1" lang="ja-JP" altLang="en-US" dirty="0">
                <a:solidFill>
                  <a:srgbClr val="0070C0"/>
                </a:solidFill>
              </a:rPr>
              <a:t>介護保険最新情報</a:t>
            </a:r>
            <a:r>
              <a:rPr kumimoji="1" lang="en-US" altLang="ja-JP" dirty="0">
                <a:solidFill>
                  <a:srgbClr val="0070C0"/>
                </a:solidFill>
              </a:rPr>
              <a:t>Vol.1260</a:t>
            </a:r>
            <a:endParaRPr kumimoji="1" lang="ja-JP" altLang="en-US" dirty="0">
              <a:solidFill>
                <a:srgbClr val="0070C0"/>
              </a:solidFill>
            </a:endParaRPr>
          </a:p>
        </p:txBody>
      </p:sp>
    </p:spTree>
    <p:extLst>
      <p:ext uri="{BB962C8B-B14F-4D97-AF65-F5344CB8AC3E}">
        <p14:creationId xmlns:p14="http://schemas.microsoft.com/office/powerpoint/2010/main" val="1825595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859</TotalTime>
  <Words>2197</Words>
  <Application>Microsoft Office PowerPoint</Application>
  <PresentationFormat>ワイド画面</PresentationFormat>
  <Paragraphs>196</Paragraphs>
  <Slides>16</Slides>
  <Notes>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BIZ UDP新ゴ Light</vt:lpstr>
      <vt:lpstr>游ゴシック</vt:lpstr>
      <vt:lpstr>游ゴシック Light</vt:lpstr>
      <vt:lpstr>Arial</vt:lpstr>
      <vt:lpstr>Wingdings</vt:lpstr>
      <vt:lpstr>Office テーマ</vt:lpstr>
      <vt:lpstr>介護予防支援の指定をお考えの  居宅介護支援事業者の方へ</vt:lpstr>
      <vt:lpstr>　１．介護予防支援の指定拡大について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介護予防支援の指定をお考えの 居宅介護支援事業者の方へ</dc:title>
  <dc:creator>瀬戸　真弓</dc:creator>
  <cp:lastModifiedBy>瀬戸　真弓</cp:lastModifiedBy>
  <cp:revision>106</cp:revision>
  <dcterms:created xsi:type="dcterms:W3CDTF">2024-05-14T02:37:16Z</dcterms:created>
  <dcterms:modified xsi:type="dcterms:W3CDTF">2024-05-30T00:19:10Z</dcterms:modified>
</cp:coreProperties>
</file>