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21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104952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86928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167474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4192849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52681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987320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140060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128901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4275559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400979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1B1B6A-D38B-4D17-9D40-794A329E708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303645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41B1B6A-D38B-4D17-9D40-794A329E7086}" type="datetimeFigureOut">
              <a:rPr kumimoji="1" lang="ja-JP" altLang="en-US" smtClean="0"/>
              <a:t>2024/6/3</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31F6AD8-F63B-4339-A551-04D2A5A4F172}" type="slidenum">
              <a:rPr kumimoji="1" lang="ja-JP" altLang="en-US" smtClean="0"/>
              <a:t>‹#›</a:t>
            </a:fld>
            <a:endParaRPr kumimoji="1" lang="ja-JP" altLang="en-US"/>
          </a:p>
        </p:txBody>
      </p:sp>
    </p:spTree>
    <p:extLst>
      <p:ext uri="{BB962C8B-B14F-4D97-AF65-F5344CB8AC3E}">
        <p14:creationId xmlns:p14="http://schemas.microsoft.com/office/powerpoint/2010/main" val="29174587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8637538"/>
            <a:ext cx="6858000" cy="44696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正方形/長方形 5"/>
          <p:cNvSpPr/>
          <p:nvPr/>
        </p:nvSpPr>
        <p:spPr>
          <a:xfrm>
            <a:off x="0" y="8440178"/>
            <a:ext cx="6858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grpSp>
        <p:nvGrpSpPr>
          <p:cNvPr id="7" name="グループ化 6"/>
          <p:cNvGrpSpPr/>
          <p:nvPr/>
        </p:nvGrpSpPr>
        <p:grpSpPr>
          <a:xfrm>
            <a:off x="5320502" y="8514773"/>
            <a:ext cx="1537498" cy="692497"/>
            <a:chOff x="2521357" y="4876347"/>
            <a:chExt cx="2049996" cy="923328"/>
          </a:xfrm>
        </p:grpSpPr>
        <p:sp>
          <p:nvSpPr>
            <p:cNvPr id="8" name="テキスト ボックス 7"/>
            <p:cNvSpPr txBox="1"/>
            <p:nvPr/>
          </p:nvSpPr>
          <p:spPr>
            <a:xfrm>
              <a:off x="2846438" y="5013565"/>
              <a:ext cx="1724915" cy="677108"/>
            </a:xfrm>
            <a:prstGeom prst="rect">
              <a:avLst/>
            </a:prstGeom>
            <a:noFill/>
          </p:spPr>
          <p:txBody>
            <a:bodyPr wrap="none" rtlCol="0">
              <a:spAutoFit/>
            </a:bodyPr>
            <a:lstStyle/>
            <a:p>
              <a:r>
                <a:rPr lang="en-US" altLang="ja-JP" sz="1350" b="1" i="1" dirty="0">
                  <a:solidFill>
                    <a:schemeClr val="bg1"/>
                  </a:solidFill>
                </a:rPr>
                <a:t> UJISAWA</a:t>
              </a:r>
              <a:r>
                <a:rPr lang="ja-JP" altLang="en-US" sz="1350" b="1" i="1" dirty="0">
                  <a:solidFill>
                    <a:schemeClr val="bg1"/>
                  </a:solidFill>
                </a:rPr>
                <a:t>　</a:t>
              </a:r>
              <a:r>
                <a:rPr lang="en-US" altLang="ja-JP" sz="1350" b="1" i="1" dirty="0">
                  <a:solidFill>
                    <a:schemeClr val="bg1"/>
                  </a:solidFill>
                </a:rPr>
                <a:t>CITY</a:t>
              </a:r>
            </a:p>
            <a:p>
              <a:r>
                <a:rPr lang="en-US" altLang="ja-JP" sz="1350" b="1" i="1" dirty="0">
                  <a:solidFill>
                    <a:schemeClr val="bg1"/>
                  </a:solidFill>
                </a:rPr>
                <a:t>IRE</a:t>
              </a:r>
              <a:r>
                <a:rPr lang="ja-JP" altLang="en-US" sz="1350" b="1" i="1" dirty="0">
                  <a:solidFill>
                    <a:schemeClr val="bg1"/>
                  </a:solidFill>
                </a:rPr>
                <a:t>　</a:t>
              </a:r>
              <a:r>
                <a:rPr lang="en-US" altLang="ja-JP" sz="1350" b="1" i="1" dirty="0">
                  <a:solidFill>
                    <a:schemeClr val="bg1"/>
                  </a:solidFill>
                </a:rPr>
                <a:t>CORPS</a:t>
              </a:r>
              <a:endParaRPr lang="ja-JP" altLang="en-US" sz="1350" b="1" i="1" dirty="0">
                <a:solidFill>
                  <a:schemeClr val="bg1"/>
                </a:solidFill>
              </a:endParaRPr>
            </a:p>
          </p:txBody>
        </p:sp>
        <p:sp>
          <p:nvSpPr>
            <p:cNvPr id="9" name="テキスト ボックス 8"/>
            <p:cNvSpPr txBox="1"/>
            <p:nvPr/>
          </p:nvSpPr>
          <p:spPr>
            <a:xfrm>
              <a:off x="2521357" y="4876347"/>
              <a:ext cx="551861" cy="923328"/>
            </a:xfrm>
            <a:prstGeom prst="rect">
              <a:avLst/>
            </a:prstGeom>
            <a:noFill/>
          </p:spPr>
          <p:txBody>
            <a:bodyPr wrap="none" rtlCol="0">
              <a:spAutoFit/>
            </a:bodyPr>
            <a:lstStyle/>
            <a:p>
              <a:r>
                <a:rPr lang="en-US" altLang="ja-JP" sz="3900" b="1" i="1" dirty="0">
                  <a:solidFill>
                    <a:schemeClr val="bg1"/>
                  </a:solidFill>
                </a:rPr>
                <a:t>F</a:t>
              </a:r>
            </a:p>
          </p:txBody>
        </p:sp>
      </p:grpSp>
      <p:pic>
        <p:nvPicPr>
          <p:cNvPr id="10" name="図 9">
            <a:extLst>
              <a:ext uri="{FF2B5EF4-FFF2-40B4-BE49-F238E27FC236}">
                <a16:creationId xmlns:a16="http://schemas.microsoft.com/office/drawing/2014/main" id="{B95864E4-F057-404B-ABC9-75A5704307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1061" y="1407978"/>
            <a:ext cx="2040792" cy="1360529"/>
          </a:xfrm>
          <a:prstGeom prst="rect">
            <a:avLst/>
          </a:prstGeom>
        </p:spPr>
      </p:pic>
      <p:pic>
        <p:nvPicPr>
          <p:cNvPr id="12" name="図 11">
            <a:extLst>
              <a:ext uri="{FF2B5EF4-FFF2-40B4-BE49-F238E27FC236}">
                <a16:creationId xmlns:a16="http://schemas.microsoft.com/office/drawing/2014/main" id="{D9D97423-DA0F-49E6-89E2-341DBEDABB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998" y="1407978"/>
            <a:ext cx="2044847" cy="1363231"/>
          </a:xfrm>
          <a:prstGeom prst="rect">
            <a:avLst/>
          </a:prstGeom>
        </p:spPr>
      </p:pic>
      <p:sp>
        <p:nvSpPr>
          <p:cNvPr id="13" name="テキスト ボックス 12">
            <a:extLst>
              <a:ext uri="{FF2B5EF4-FFF2-40B4-BE49-F238E27FC236}">
                <a16:creationId xmlns:a16="http://schemas.microsoft.com/office/drawing/2014/main" id="{DFB52E30-809A-406A-9593-22F3C97D6465}"/>
              </a:ext>
            </a:extLst>
          </p:cNvPr>
          <p:cNvSpPr txBox="1"/>
          <p:nvPr/>
        </p:nvSpPr>
        <p:spPr>
          <a:xfrm>
            <a:off x="246191" y="2889892"/>
            <a:ext cx="1698173" cy="276999"/>
          </a:xfrm>
          <a:prstGeom prst="rect">
            <a:avLst/>
          </a:prstGeom>
          <a:noFill/>
        </p:spPr>
        <p:txBody>
          <a:bodyPr wrap="square" rtlCol="0">
            <a:spAutoFit/>
          </a:bodyPr>
          <a:lstStyle/>
          <a:p>
            <a:r>
              <a:rPr kumimoji="1" lang="ja-JP" altLang="en-US" sz="1200" dirty="0"/>
              <a:t>　　　新任正副分団長</a:t>
            </a:r>
          </a:p>
        </p:txBody>
      </p:sp>
      <p:sp>
        <p:nvSpPr>
          <p:cNvPr id="14" name="テキスト ボックス 13">
            <a:extLst>
              <a:ext uri="{FF2B5EF4-FFF2-40B4-BE49-F238E27FC236}">
                <a16:creationId xmlns:a16="http://schemas.microsoft.com/office/drawing/2014/main" id="{077BF6AD-A0D7-49BB-BEA5-BE2C4124BD8F}"/>
              </a:ext>
            </a:extLst>
          </p:cNvPr>
          <p:cNvSpPr txBox="1"/>
          <p:nvPr/>
        </p:nvSpPr>
        <p:spPr>
          <a:xfrm>
            <a:off x="2278730" y="2898700"/>
            <a:ext cx="1698173" cy="276999"/>
          </a:xfrm>
          <a:prstGeom prst="rect">
            <a:avLst/>
          </a:prstGeom>
          <a:noFill/>
        </p:spPr>
        <p:txBody>
          <a:bodyPr wrap="square" rtlCol="0">
            <a:spAutoFit/>
          </a:bodyPr>
          <a:lstStyle/>
          <a:p>
            <a:r>
              <a:rPr kumimoji="1" lang="ja-JP" altLang="en-US" sz="1200" dirty="0"/>
              <a:t>　　　　　新入団員</a:t>
            </a:r>
          </a:p>
        </p:txBody>
      </p:sp>
      <p:pic>
        <p:nvPicPr>
          <p:cNvPr id="26" name="図 25">
            <a:extLst>
              <a:ext uri="{FF2B5EF4-FFF2-40B4-BE49-F238E27FC236}">
                <a16:creationId xmlns:a16="http://schemas.microsoft.com/office/drawing/2014/main" id="{F6FB6B3E-CF0B-49E2-82B5-C3FC960D08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1890" y="6125090"/>
            <a:ext cx="1593668" cy="1061408"/>
          </a:xfrm>
          <a:prstGeom prst="rect">
            <a:avLst/>
          </a:prstGeom>
        </p:spPr>
      </p:pic>
      <p:pic>
        <p:nvPicPr>
          <p:cNvPr id="28" name="図 27">
            <a:extLst>
              <a:ext uri="{FF2B5EF4-FFF2-40B4-BE49-F238E27FC236}">
                <a16:creationId xmlns:a16="http://schemas.microsoft.com/office/drawing/2014/main" id="{107BE18D-B986-4455-9FD8-CFD30A41A09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055" y="6117660"/>
            <a:ext cx="1593668" cy="1061408"/>
          </a:xfrm>
          <a:prstGeom prst="rect">
            <a:avLst/>
          </a:prstGeom>
        </p:spPr>
      </p:pic>
      <p:pic>
        <p:nvPicPr>
          <p:cNvPr id="30" name="図 29">
            <a:extLst>
              <a:ext uri="{FF2B5EF4-FFF2-40B4-BE49-F238E27FC236}">
                <a16:creationId xmlns:a16="http://schemas.microsoft.com/office/drawing/2014/main" id="{5BB3EA13-7CD5-41E2-A978-D57F74906B4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055" y="7248577"/>
            <a:ext cx="1593668" cy="1061408"/>
          </a:xfrm>
          <a:prstGeom prst="rect">
            <a:avLst/>
          </a:prstGeom>
        </p:spPr>
      </p:pic>
      <p:pic>
        <p:nvPicPr>
          <p:cNvPr id="32" name="図 31">
            <a:extLst>
              <a:ext uri="{FF2B5EF4-FFF2-40B4-BE49-F238E27FC236}">
                <a16:creationId xmlns:a16="http://schemas.microsoft.com/office/drawing/2014/main" id="{D0DA46D3-16F6-447F-8D5A-FAFBF84268F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97778" y="7256007"/>
            <a:ext cx="1593668" cy="1061408"/>
          </a:xfrm>
          <a:prstGeom prst="rect">
            <a:avLst/>
          </a:prstGeom>
        </p:spPr>
      </p:pic>
      <p:pic>
        <p:nvPicPr>
          <p:cNvPr id="36" name="図 35">
            <a:extLst>
              <a:ext uri="{FF2B5EF4-FFF2-40B4-BE49-F238E27FC236}">
                <a16:creationId xmlns:a16="http://schemas.microsoft.com/office/drawing/2014/main" id="{4FAB2E5E-57B4-4F32-BFA8-4C25CEE1C76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28066" y="6070748"/>
            <a:ext cx="1645723" cy="1096077"/>
          </a:xfrm>
          <a:prstGeom prst="rect">
            <a:avLst/>
          </a:prstGeom>
        </p:spPr>
      </p:pic>
      <p:pic>
        <p:nvPicPr>
          <p:cNvPr id="38" name="図 37">
            <a:extLst>
              <a:ext uri="{FF2B5EF4-FFF2-40B4-BE49-F238E27FC236}">
                <a16:creationId xmlns:a16="http://schemas.microsoft.com/office/drawing/2014/main" id="{16033000-D0BF-44A6-B6B8-4DE3D9C439B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81057" y="7248577"/>
            <a:ext cx="1593666" cy="1061407"/>
          </a:xfrm>
          <a:prstGeom prst="rect">
            <a:avLst/>
          </a:prstGeom>
        </p:spPr>
      </p:pic>
      <p:pic>
        <p:nvPicPr>
          <p:cNvPr id="40" name="図 39">
            <a:extLst>
              <a:ext uri="{FF2B5EF4-FFF2-40B4-BE49-F238E27FC236}">
                <a16:creationId xmlns:a16="http://schemas.microsoft.com/office/drawing/2014/main" id="{AF3A1BEE-2619-4019-B735-C0637F7A0EB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43500" y="7248576"/>
            <a:ext cx="1593668" cy="1061408"/>
          </a:xfrm>
          <a:prstGeom prst="rect">
            <a:avLst/>
          </a:prstGeom>
        </p:spPr>
      </p:pic>
      <p:pic>
        <p:nvPicPr>
          <p:cNvPr id="44" name="図 43">
            <a:extLst>
              <a:ext uri="{FF2B5EF4-FFF2-40B4-BE49-F238E27FC236}">
                <a16:creationId xmlns:a16="http://schemas.microsoft.com/office/drawing/2014/main" id="{C0366E85-8AA3-4B3E-B0E2-845948D8B25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478231" y="6123209"/>
            <a:ext cx="1596492" cy="1063289"/>
          </a:xfrm>
          <a:prstGeom prst="rect">
            <a:avLst/>
          </a:prstGeom>
        </p:spPr>
      </p:pic>
      <p:sp>
        <p:nvSpPr>
          <p:cNvPr id="45" name="テキスト ボックス 44">
            <a:extLst>
              <a:ext uri="{FF2B5EF4-FFF2-40B4-BE49-F238E27FC236}">
                <a16:creationId xmlns:a16="http://schemas.microsoft.com/office/drawing/2014/main" id="{E1F28E54-041B-41E4-9F36-BB826C3A29BB}"/>
              </a:ext>
            </a:extLst>
          </p:cNvPr>
          <p:cNvSpPr txBox="1"/>
          <p:nvPr/>
        </p:nvSpPr>
        <p:spPr>
          <a:xfrm>
            <a:off x="89298" y="1388011"/>
            <a:ext cx="1556425" cy="369332"/>
          </a:xfrm>
          <a:prstGeom prst="rect">
            <a:avLst/>
          </a:prstGeom>
          <a:noFill/>
        </p:spPr>
        <p:txBody>
          <a:bodyPr wrap="square" rtlCol="0">
            <a:spAutoFit/>
          </a:bodyPr>
          <a:lstStyle/>
          <a:p>
            <a:r>
              <a:rPr kumimoji="1" lang="ja-JP" altLang="en-US" dirty="0"/>
              <a:t>　　</a:t>
            </a:r>
            <a:endParaRPr kumimoji="1" lang="ja-JP" altLang="en-US" b="1" u="sng" dirty="0">
              <a:highlight>
                <a:srgbClr val="00FFFF"/>
              </a:highlight>
            </a:endParaRPr>
          </a:p>
        </p:txBody>
      </p:sp>
      <p:sp>
        <p:nvSpPr>
          <p:cNvPr id="3" name="タイトル 2">
            <a:extLst>
              <a:ext uri="{FF2B5EF4-FFF2-40B4-BE49-F238E27FC236}">
                <a16:creationId xmlns:a16="http://schemas.microsoft.com/office/drawing/2014/main" id="{3169D271-DDB4-4DF7-BBFA-98192A814EF5}"/>
              </a:ext>
            </a:extLst>
          </p:cNvPr>
          <p:cNvSpPr>
            <a:spLocks noGrp="1"/>
          </p:cNvSpPr>
          <p:nvPr>
            <p:ph type="title"/>
          </p:nvPr>
        </p:nvSpPr>
        <p:spPr>
          <a:xfrm>
            <a:off x="951965" y="68548"/>
            <a:ext cx="5915025" cy="1168196"/>
          </a:xfrm>
        </p:spPr>
        <p:txBody>
          <a:bodyPr>
            <a:noAutofit/>
          </a:bodyPr>
          <a:lstStyle/>
          <a:p>
            <a:r>
              <a:rPr kumimoji="1" lang="ja-JP" altLang="en-US" sz="1600" b="1" dirty="0"/>
              <a:t>令和６年度４月の取組み状況</a:t>
            </a:r>
            <a:br>
              <a:rPr kumimoji="1" lang="en-US" altLang="ja-JP" sz="1600" b="1" dirty="0"/>
            </a:br>
            <a:r>
              <a:rPr kumimoji="1" lang="ja-JP" altLang="en-US" sz="1600" b="1" dirty="0"/>
              <a:t>新入団員及び新任正副分団長への辞令交付（</a:t>
            </a:r>
            <a:r>
              <a:rPr kumimoji="1" lang="en-US" altLang="ja-JP" sz="1600" b="1" dirty="0"/>
              <a:t>4/1</a:t>
            </a:r>
            <a:r>
              <a:rPr kumimoji="1" lang="ja-JP" altLang="en-US" sz="1600" b="1" dirty="0"/>
              <a:t>）</a:t>
            </a:r>
            <a:br>
              <a:rPr kumimoji="1" lang="en-US" altLang="ja-JP" sz="1600" b="1" dirty="0"/>
            </a:br>
            <a:r>
              <a:rPr kumimoji="1" lang="ja-JP" altLang="en-US" sz="1600" b="1" dirty="0"/>
              <a:t>新入団員研修（</a:t>
            </a:r>
            <a:r>
              <a:rPr kumimoji="1" lang="en-US" altLang="ja-JP" sz="1600" b="1" dirty="0"/>
              <a:t>4/6</a:t>
            </a:r>
            <a:r>
              <a:rPr kumimoji="1" lang="ja-JP" altLang="en-US" sz="1600" b="1" dirty="0"/>
              <a:t>）・新任正副分団長研修（</a:t>
            </a:r>
            <a:r>
              <a:rPr kumimoji="1" lang="en-US" altLang="ja-JP" sz="1600" b="1" dirty="0"/>
              <a:t>4/13</a:t>
            </a:r>
            <a:r>
              <a:rPr kumimoji="1" lang="ja-JP" altLang="en-US" sz="1600" b="1" dirty="0"/>
              <a:t>）</a:t>
            </a:r>
            <a:endParaRPr lang="ja-JP" altLang="en-US" sz="1600" b="1" dirty="0"/>
          </a:p>
        </p:txBody>
      </p:sp>
      <p:sp>
        <p:nvSpPr>
          <p:cNvPr id="11" name="コンテンツ プレースホルダー 10">
            <a:extLst>
              <a:ext uri="{FF2B5EF4-FFF2-40B4-BE49-F238E27FC236}">
                <a16:creationId xmlns:a16="http://schemas.microsoft.com/office/drawing/2014/main" id="{6041A8F1-8E60-41EA-BDF6-020036499B63}"/>
              </a:ext>
            </a:extLst>
          </p:cNvPr>
          <p:cNvSpPr>
            <a:spLocks noGrp="1"/>
          </p:cNvSpPr>
          <p:nvPr>
            <p:ph idx="1"/>
          </p:nvPr>
        </p:nvSpPr>
        <p:spPr>
          <a:xfrm>
            <a:off x="52055" y="3607966"/>
            <a:ext cx="6753890" cy="4654703"/>
          </a:xfrm>
        </p:spPr>
        <p:txBody>
          <a:bodyPr/>
          <a:lstStyle/>
          <a:p>
            <a:endParaRPr lang="ja-JP" altLang="en-US" dirty="0"/>
          </a:p>
        </p:txBody>
      </p:sp>
      <p:pic>
        <p:nvPicPr>
          <p:cNvPr id="54" name="図 53">
            <a:extLst>
              <a:ext uri="{FF2B5EF4-FFF2-40B4-BE49-F238E27FC236}">
                <a16:creationId xmlns:a16="http://schemas.microsoft.com/office/drawing/2014/main" id="{D4C9522C-E0DA-4AD1-BEF2-4F30D1CE78C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7348" y="65012"/>
            <a:ext cx="1247366" cy="1247366"/>
          </a:xfrm>
          <a:prstGeom prst="rect">
            <a:avLst/>
          </a:prstGeom>
        </p:spPr>
      </p:pic>
      <p:pic>
        <p:nvPicPr>
          <p:cNvPr id="50" name="図 49">
            <a:extLst>
              <a:ext uri="{FF2B5EF4-FFF2-40B4-BE49-F238E27FC236}">
                <a16:creationId xmlns:a16="http://schemas.microsoft.com/office/drawing/2014/main" id="{4A6FF312-942F-4EB5-AFA4-BE12D5C82D1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338173" y="-224887"/>
            <a:ext cx="1688736" cy="2369189"/>
          </a:xfrm>
          <a:prstGeom prst="rect">
            <a:avLst/>
          </a:prstGeom>
        </p:spPr>
      </p:pic>
      <p:sp>
        <p:nvSpPr>
          <p:cNvPr id="15" name="正方形/長方形 14">
            <a:extLst>
              <a:ext uri="{FF2B5EF4-FFF2-40B4-BE49-F238E27FC236}">
                <a16:creationId xmlns:a16="http://schemas.microsoft.com/office/drawing/2014/main" id="{81FEAB7B-FC97-47A2-979A-73304799C9F2}"/>
              </a:ext>
            </a:extLst>
          </p:cNvPr>
          <p:cNvSpPr/>
          <p:nvPr/>
        </p:nvSpPr>
        <p:spPr>
          <a:xfrm>
            <a:off x="4332069" y="1298824"/>
            <a:ext cx="2473877" cy="224706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l"/>
            <a:r>
              <a:rPr kumimoji="1" lang="en-US" altLang="ja-JP" sz="1200" dirty="0"/>
              <a:t>【</a:t>
            </a:r>
            <a:r>
              <a:rPr kumimoji="1" lang="ja-JP" altLang="en-US" sz="1200" dirty="0"/>
              <a:t>辞令交付</a:t>
            </a:r>
            <a:r>
              <a:rPr kumimoji="1" lang="en-US" altLang="ja-JP" sz="1200" dirty="0"/>
              <a:t>】</a:t>
            </a:r>
          </a:p>
          <a:p>
            <a:pPr algn="l"/>
            <a:r>
              <a:rPr kumimoji="1" lang="ja-JP" altLang="en-US" sz="1200" dirty="0"/>
              <a:t>２０２４年（令和６年）４月１日（月）</a:t>
            </a:r>
            <a:endParaRPr kumimoji="1" lang="en-US" altLang="ja-JP" sz="1200" dirty="0"/>
          </a:p>
          <a:p>
            <a:pPr algn="l"/>
            <a:r>
              <a:rPr kumimoji="1" lang="ja-JP" altLang="en-US" sz="1200" dirty="0"/>
              <a:t>藤沢市消防防災訓練センター</a:t>
            </a:r>
            <a:endParaRPr kumimoji="1" lang="en-US" altLang="ja-JP" sz="1200" dirty="0"/>
          </a:p>
          <a:p>
            <a:pPr algn="l"/>
            <a:endParaRPr kumimoji="1" lang="en-US" altLang="ja-JP" sz="1200" dirty="0"/>
          </a:p>
          <a:p>
            <a:pPr algn="l"/>
            <a:r>
              <a:rPr kumimoji="1" lang="ja-JP" altLang="en-US" sz="1200" kern="1200" dirty="0">
                <a:solidFill>
                  <a:schemeClr val="tx1"/>
                </a:solidFill>
                <a:effectLst/>
              </a:rPr>
              <a:t>　 </a:t>
            </a:r>
            <a:r>
              <a:rPr kumimoji="1" lang="ja-JP" altLang="ja-JP" sz="1200" kern="1200" dirty="0">
                <a:solidFill>
                  <a:schemeClr val="tx1"/>
                </a:solidFill>
                <a:effectLst/>
              </a:rPr>
              <a:t>令和５年度４月１日付で</a:t>
            </a:r>
            <a:r>
              <a:rPr kumimoji="1" lang="ja-JP" altLang="en-US" sz="1200" kern="1200" dirty="0">
                <a:solidFill>
                  <a:schemeClr val="tx1"/>
                </a:solidFill>
                <a:effectLst/>
              </a:rPr>
              <a:t>入団した</a:t>
            </a:r>
            <a:r>
              <a:rPr kumimoji="1" lang="ja-JP" altLang="ja-JP" sz="1200" kern="1200" dirty="0">
                <a:solidFill>
                  <a:schemeClr val="tx1"/>
                </a:solidFill>
                <a:effectLst/>
              </a:rPr>
              <a:t>新入団員と新任</a:t>
            </a:r>
            <a:r>
              <a:rPr kumimoji="1" lang="ja-JP" altLang="en-US" sz="1200" kern="1200" dirty="0">
                <a:solidFill>
                  <a:schemeClr val="tx1"/>
                </a:solidFill>
                <a:effectLst/>
              </a:rPr>
              <a:t>正副</a:t>
            </a:r>
            <a:r>
              <a:rPr kumimoji="1" lang="ja-JP" altLang="ja-JP" sz="1200" kern="1200" dirty="0">
                <a:solidFill>
                  <a:schemeClr val="tx1"/>
                </a:solidFill>
                <a:effectLst/>
              </a:rPr>
              <a:t>分団長</a:t>
            </a:r>
            <a:r>
              <a:rPr kumimoji="1" lang="ja-JP" altLang="en-US" sz="1200" kern="1200" dirty="0">
                <a:solidFill>
                  <a:schemeClr val="tx1"/>
                </a:solidFill>
                <a:effectLst/>
              </a:rPr>
              <a:t>に対し消防団長から</a:t>
            </a:r>
            <a:r>
              <a:rPr kumimoji="1" lang="ja-JP" altLang="ja-JP" sz="1200" kern="1200" dirty="0">
                <a:solidFill>
                  <a:schemeClr val="tx1"/>
                </a:solidFill>
                <a:effectLst/>
              </a:rPr>
              <a:t>辞令</a:t>
            </a:r>
            <a:r>
              <a:rPr kumimoji="1" lang="ja-JP" altLang="en-US" sz="1200" kern="1200" dirty="0">
                <a:solidFill>
                  <a:schemeClr val="tx1"/>
                </a:solidFill>
                <a:effectLst/>
              </a:rPr>
              <a:t>書が</a:t>
            </a:r>
            <a:r>
              <a:rPr kumimoji="1" lang="ja-JP" altLang="ja-JP" sz="1200" kern="1200" dirty="0">
                <a:solidFill>
                  <a:schemeClr val="tx1"/>
                </a:solidFill>
                <a:effectLst/>
              </a:rPr>
              <a:t>交付</a:t>
            </a:r>
            <a:r>
              <a:rPr kumimoji="1" lang="ja-JP" altLang="en-US" sz="1200" kern="1200" dirty="0">
                <a:solidFill>
                  <a:schemeClr val="tx1"/>
                </a:solidFill>
                <a:effectLst/>
              </a:rPr>
              <a:t>されました</a:t>
            </a:r>
            <a:r>
              <a:rPr kumimoji="1" lang="ja-JP" altLang="en-US" sz="1200" dirty="0"/>
              <a:t>。</a:t>
            </a:r>
            <a:endParaRPr kumimoji="1" lang="en-US" altLang="ja-JP" sz="1200" dirty="0"/>
          </a:p>
          <a:p>
            <a:pPr algn="l"/>
            <a:r>
              <a:rPr kumimoji="1" lang="ja-JP" altLang="en-US" sz="1200" dirty="0"/>
              <a:t>　地域防災力向上のため、ご尽力をお願いいたします！！！</a:t>
            </a:r>
            <a:endParaRPr kumimoji="1" lang="en-US" altLang="ja-JP" sz="1200" dirty="0"/>
          </a:p>
        </p:txBody>
      </p:sp>
      <p:sp>
        <p:nvSpPr>
          <p:cNvPr id="16" name="正方形/長方形 15">
            <a:extLst>
              <a:ext uri="{FF2B5EF4-FFF2-40B4-BE49-F238E27FC236}">
                <a16:creationId xmlns:a16="http://schemas.microsoft.com/office/drawing/2014/main" id="{826986B8-90B0-4DCC-B456-00D8D9332901}"/>
              </a:ext>
            </a:extLst>
          </p:cNvPr>
          <p:cNvSpPr/>
          <p:nvPr/>
        </p:nvSpPr>
        <p:spPr>
          <a:xfrm>
            <a:off x="84211" y="3607966"/>
            <a:ext cx="3344789" cy="244018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l"/>
            <a:r>
              <a:rPr kumimoji="1" lang="en-US" altLang="ja-JP" sz="1200" dirty="0"/>
              <a:t>【</a:t>
            </a:r>
            <a:r>
              <a:rPr kumimoji="1" lang="ja-JP" altLang="en-US" sz="1200" dirty="0"/>
              <a:t>新入団員研修</a:t>
            </a:r>
            <a:r>
              <a:rPr kumimoji="1" lang="en-US" altLang="ja-JP" sz="1200" dirty="0"/>
              <a:t>】</a:t>
            </a:r>
          </a:p>
          <a:p>
            <a:pPr algn="l"/>
            <a:r>
              <a:rPr kumimoji="1" lang="ja-JP" altLang="en-US" sz="1200" dirty="0"/>
              <a:t>２０２４年（令和６年）４月６日（土）</a:t>
            </a:r>
            <a:endParaRPr kumimoji="1" lang="en-US" altLang="ja-JP" sz="1200" dirty="0"/>
          </a:p>
          <a:p>
            <a:pPr algn="l"/>
            <a:r>
              <a:rPr kumimoji="1" lang="ja-JP" altLang="en-US" sz="1200" dirty="0"/>
              <a:t>藤沢市消防防災訓練センター</a:t>
            </a:r>
            <a:endParaRPr kumimoji="1" lang="en-US" altLang="ja-JP" sz="1200" dirty="0"/>
          </a:p>
          <a:p>
            <a:pPr algn="l"/>
            <a:endParaRPr kumimoji="1" lang="en-US" altLang="ja-JP" sz="1200" dirty="0"/>
          </a:p>
          <a:p>
            <a:pPr algn="l"/>
            <a:r>
              <a:rPr kumimoji="1" lang="ja-JP" altLang="en-US" sz="1200" kern="1200" dirty="0">
                <a:solidFill>
                  <a:schemeClr val="tx1"/>
                </a:solidFill>
                <a:effectLst/>
              </a:rPr>
              <a:t>　 </a:t>
            </a:r>
            <a:r>
              <a:rPr kumimoji="1" lang="ja-JP" altLang="ja-JP" sz="1200" kern="1200" dirty="0">
                <a:solidFill>
                  <a:schemeClr val="tx1"/>
                </a:solidFill>
                <a:effectLst/>
              </a:rPr>
              <a:t>令和５年度</a:t>
            </a:r>
            <a:r>
              <a:rPr kumimoji="1" lang="ja-JP" altLang="en-US" sz="1200" kern="1200" dirty="0">
                <a:solidFill>
                  <a:schemeClr val="tx1"/>
                </a:solidFill>
                <a:effectLst/>
              </a:rPr>
              <a:t>５</a:t>
            </a:r>
            <a:r>
              <a:rPr kumimoji="1" lang="ja-JP" altLang="ja-JP" sz="1200" kern="1200" dirty="0">
                <a:solidFill>
                  <a:schemeClr val="tx1"/>
                </a:solidFill>
                <a:effectLst/>
              </a:rPr>
              <a:t>月１日</a:t>
            </a:r>
            <a:r>
              <a:rPr kumimoji="1" lang="ja-JP" altLang="en-US" sz="1200" kern="1200" dirty="0">
                <a:solidFill>
                  <a:schemeClr val="tx1"/>
                </a:solidFill>
                <a:effectLst/>
              </a:rPr>
              <a:t>以降に中途入団された方、令和６年４月１日付けで入団された方を対象に「新入団員研修」を実施しました！</a:t>
            </a:r>
            <a:endParaRPr kumimoji="1" lang="en-US" altLang="ja-JP" sz="1200" kern="1200" dirty="0">
              <a:solidFill>
                <a:schemeClr val="tx1"/>
              </a:solidFill>
              <a:effectLst/>
            </a:endParaRPr>
          </a:p>
          <a:p>
            <a:pPr algn="l"/>
            <a:r>
              <a:rPr kumimoji="1" lang="ja-JP" altLang="en-US" sz="1200" kern="1200" dirty="0">
                <a:solidFill>
                  <a:schemeClr val="tx1"/>
                </a:solidFill>
                <a:effectLst/>
              </a:rPr>
              <a:t>　 座学では、消防団に関することを手引きを基に学習し、実技では、礼式や放水要領、資機材の取扱い等を行い、消防団の基本を学びました。</a:t>
            </a:r>
            <a:endParaRPr kumimoji="1" lang="en-US" altLang="ja-JP" sz="1200" dirty="0"/>
          </a:p>
          <a:p>
            <a:pPr algn="l"/>
            <a:r>
              <a:rPr kumimoji="1" lang="ja-JP" altLang="en-US" dirty="0"/>
              <a:t>　</a:t>
            </a:r>
            <a:endParaRPr kumimoji="1" lang="en-US" altLang="ja-JP" dirty="0"/>
          </a:p>
        </p:txBody>
      </p:sp>
      <p:sp>
        <p:nvSpPr>
          <p:cNvPr id="17" name="正方形/長方形 16">
            <a:extLst>
              <a:ext uri="{FF2B5EF4-FFF2-40B4-BE49-F238E27FC236}">
                <a16:creationId xmlns:a16="http://schemas.microsoft.com/office/drawing/2014/main" id="{B935E5D2-AD7A-45B9-904F-E5E5C0C9C3C3}"/>
              </a:ext>
            </a:extLst>
          </p:cNvPr>
          <p:cNvSpPr/>
          <p:nvPr/>
        </p:nvSpPr>
        <p:spPr>
          <a:xfrm>
            <a:off x="3478231" y="3616774"/>
            <a:ext cx="3327714" cy="24170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kumimoji="1" lang="en-US" altLang="ja-JP" sz="1200" dirty="0"/>
              <a:t>【</a:t>
            </a:r>
            <a:r>
              <a:rPr kumimoji="1" lang="ja-JP" altLang="en-US" sz="1200" dirty="0"/>
              <a:t>新任正副分団長研修</a:t>
            </a:r>
            <a:r>
              <a:rPr kumimoji="1" lang="en-US" altLang="ja-JP" sz="1200" dirty="0"/>
              <a:t>】</a:t>
            </a:r>
          </a:p>
          <a:p>
            <a:pPr algn="l"/>
            <a:r>
              <a:rPr kumimoji="1" lang="ja-JP" altLang="en-US" sz="1200" dirty="0"/>
              <a:t>２０２４年（令和６年）４月１３日（土）</a:t>
            </a:r>
            <a:endParaRPr kumimoji="1" lang="en-US" altLang="ja-JP" sz="1200" dirty="0"/>
          </a:p>
          <a:p>
            <a:pPr algn="l"/>
            <a:r>
              <a:rPr kumimoji="1" lang="ja-JP" altLang="en-US" sz="1200" dirty="0"/>
              <a:t>　藤沢市消防防災訓練センター</a:t>
            </a:r>
            <a:endParaRPr kumimoji="1" lang="en-US" altLang="ja-JP" sz="1200" dirty="0"/>
          </a:p>
          <a:p>
            <a:pPr algn="l"/>
            <a:endParaRPr kumimoji="1" lang="en-US" altLang="ja-JP" sz="1200" dirty="0"/>
          </a:p>
          <a:p>
            <a:pPr algn="l"/>
            <a:r>
              <a:rPr kumimoji="1" lang="ja-JP" altLang="en-US" sz="1200" kern="1200" dirty="0">
                <a:solidFill>
                  <a:schemeClr val="tx1"/>
                </a:solidFill>
                <a:effectLst/>
              </a:rPr>
              <a:t>　 令和６年４月１日付けで新たに正副分団長になられた方々を対象に「新任正副分団長研修」を実施しました。　</a:t>
            </a:r>
            <a:endParaRPr kumimoji="1" lang="en-US" altLang="ja-JP" sz="1200" kern="1200" dirty="0">
              <a:solidFill>
                <a:schemeClr val="tx1"/>
              </a:solidFill>
              <a:effectLst/>
            </a:endParaRPr>
          </a:p>
          <a:p>
            <a:pPr algn="l"/>
            <a:r>
              <a:rPr kumimoji="1" lang="ja-JP" altLang="en-US" sz="1200" kern="1200" dirty="0">
                <a:solidFill>
                  <a:schemeClr val="tx1"/>
                </a:solidFill>
                <a:effectLst/>
              </a:rPr>
              <a:t>　 座学では、分団長、副分団長として必要な知識などを再確認するとともに幹部としての意識を醸成する内容となり、実技では、主に礼式を学びました。</a:t>
            </a:r>
            <a:endParaRPr kumimoji="1" lang="en-US" altLang="ja-JP" sz="1200" dirty="0"/>
          </a:p>
        </p:txBody>
      </p:sp>
    </p:spTree>
    <p:extLst>
      <p:ext uri="{BB962C8B-B14F-4D97-AF65-F5344CB8AC3E}">
        <p14:creationId xmlns:p14="http://schemas.microsoft.com/office/powerpoint/2010/main" val="19746346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TotalTime>
  <Words>303</Words>
  <Application>Microsoft Office PowerPoint</Application>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令和６年度４月の取組み状況 新入団員及び新任正副分団長への辞令交付（4/1） 新入団員研修（4/6）・新任正副分団長研修（4/13）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三橋　計三</dc:creator>
  <cp:lastModifiedBy>佐藤　記央</cp:lastModifiedBy>
  <cp:revision>45</cp:revision>
  <cp:lastPrinted>2023-04-21T07:25:29Z</cp:lastPrinted>
  <dcterms:created xsi:type="dcterms:W3CDTF">2022-09-20T07:39:02Z</dcterms:created>
  <dcterms:modified xsi:type="dcterms:W3CDTF">2024-06-02T23:15:07Z</dcterms:modified>
</cp:coreProperties>
</file>