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1D8BBD"/>
    <a:srgbClr val="0091DA"/>
    <a:srgbClr val="048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8" d="100"/>
          <a:sy n="78" d="100"/>
        </p:scale>
        <p:origin x="1308" y="84"/>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67832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4121007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08021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73660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51646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17836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93195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42491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30390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1798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99717960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0665089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89" y="0"/>
            <a:ext cx="6859489" cy="9330866"/>
          </a:xfrm>
          <a:prstGeom prst="rect">
            <a:avLst/>
          </a:prstGeom>
          <a:solidFill>
            <a:srgbClr val="1D8B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18818" y="2254307"/>
            <a:ext cx="6616676" cy="6144674"/>
          </a:xfrm>
          <a:prstGeom prst="roundRect">
            <a:avLst>
              <a:gd name="adj" fmla="val 376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18817" y="1380085"/>
            <a:ext cx="6662439" cy="1246495"/>
          </a:xfrm>
          <a:prstGeom prst="rect">
            <a:avLst/>
          </a:prstGeom>
        </p:spPr>
        <p:txBody>
          <a:bodyPr wrap="square">
            <a:spAutoFit/>
          </a:bodyPr>
          <a:lstStyle/>
          <a:p>
            <a:pPr>
              <a:lnSpc>
                <a:spcPts val="2100"/>
              </a:lnSpc>
            </a:pPr>
            <a:r>
              <a:rPr lang="ja-JP" altLang="en-US" b="1" u="sng" spc="-10" dirty="0" smtClean="0">
                <a:solidFill>
                  <a:srgbClr val="FFFF00"/>
                </a:solidFill>
              </a:rPr>
              <a:t>「研究用」</a:t>
            </a:r>
            <a:r>
              <a:rPr lang="ja-JP" altLang="en-US" b="1" spc="-10" dirty="0" smtClean="0">
                <a:solidFill>
                  <a:schemeClr val="bg1"/>
                </a:solidFill>
              </a:rPr>
              <a:t>と称して市販されている</a:t>
            </a:r>
            <a:r>
              <a:rPr lang="ja-JP" altLang="en-US" b="1" u="sng" spc="-10" dirty="0" smtClean="0">
                <a:solidFill>
                  <a:srgbClr val="FFFF00"/>
                </a:solidFill>
              </a:rPr>
              <a:t>抗原定性検査キット</a:t>
            </a:r>
            <a:r>
              <a:rPr lang="ja-JP" altLang="en-US" b="1" spc="-10" dirty="0" smtClean="0">
                <a:solidFill>
                  <a:schemeClr val="bg1"/>
                </a:solidFill>
              </a:rPr>
              <a:t>は、</a:t>
            </a:r>
            <a:r>
              <a:rPr lang="ja-JP" altLang="en-US" b="1" u="sng" spc="-10" dirty="0" smtClean="0">
                <a:solidFill>
                  <a:srgbClr val="FFFF00"/>
                </a:solidFill>
              </a:rPr>
              <a:t>国が承認した「体外</a:t>
            </a:r>
            <a:r>
              <a:rPr lang="ja-JP" altLang="en-US" b="1" u="sng" spc="-10" dirty="0">
                <a:solidFill>
                  <a:srgbClr val="FFFF00"/>
                </a:solidFill>
              </a:rPr>
              <a:t>診断用医</a:t>
            </a:r>
            <a:r>
              <a:rPr lang="ja-JP" altLang="en-US" b="1" u="sng" spc="-10" dirty="0" smtClean="0">
                <a:solidFill>
                  <a:srgbClr val="FFFF00"/>
                </a:solidFill>
              </a:rPr>
              <a:t>薬品」ではなく、性能等が確認されたものではないことにご注意ください。</a:t>
            </a:r>
            <a:endParaRPr lang="en-US" altLang="ja-JP" b="1" spc="-10" dirty="0" smtClean="0">
              <a:solidFill>
                <a:schemeClr val="bg1"/>
              </a:solidFill>
            </a:endParaRPr>
          </a:p>
          <a:p>
            <a:pPr>
              <a:lnSpc>
                <a:spcPts val="2100"/>
              </a:lnSpc>
              <a:spcBef>
                <a:spcPts val="600"/>
              </a:spcBef>
            </a:pPr>
            <a:r>
              <a:rPr lang="ja-JP" altLang="en-US" b="1" kern="100" dirty="0">
                <a:solidFill>
                  <a:schemeClr val="bg1"/>
                </a:solidFill>
                <a:latin typeface="Calibri" panose="020F0502020204030204" pitchFamily="34" charset="0"/>
                <a:cs typeface="Calibri" panose="020F0502020204030204" pitchFamily="34" charset="0"/>
              </a:rPr>
              <a:t>　</a:t>
            </a:r>
            <a:endParaRPr lang="en-US" altLang="ja-JP" b="1" kern="100" dirty="0" smtClean="0">
              <a:solidFill>
                <a:schemeClr val="bg1"/>
              </a:solidFill>
              <a:latin typeface="Calibri" panose="020F0502020204030204" pitchFamily="34" charset="0"/>
              <a:cs typeface="Calibri" panose="020F0502020204030204" pitchFamily="34" charset="0"/>
            </a:endParaRPr>
          </a:p>
        </p:txBody>
      </p:sp>
      <p:pic>
        <p:nvPicPr>
          <p:cNvPr id="24" name="Picture 4" descr="消費者庁">
            <a:extLst>
              <a:ext uri="{FF2B5EF4-FFF2-40B4-BE49-F238E27FC236}">
                <a16:creationId xmlns:a16="http://schemas.microsoft.com/office/drawing/2014/main" id="{EB225E51-D252-4826-8F10-861293016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120" y="9392651"/>
            <a:ext cx="1798581" cy="480903"/>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317203" y="3225624"/>
            <a:ext cx="6261247" cy="5035933"/>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04141" y="2378334"/>
            <a:ext cx="6274310" cy="1122468"/>
          </a:xfrm>
          <a:prstGeom prst="rect">
            <a:avLst/>
          </a:prstGeom>
          <a:solidFill>
            <a:srgbClr val="FFFF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428746" y="2665785"/>
            <a:ext cx="611686" cy="559840"/>
            <a:chOff x="706008" y="4159541"/>
            <a:chExt cx="802839" cy="734790"/>
          </a:xfrm>
        </p:grpSpPr>
        <p:sp>
          <p:nvSpPr>
            <p:cNvPr id="7" name="二等辺三角形 6"/>
            <p:cNvSpPr/>
            <p:nvPr/>
          </p:nvSpPr>
          <p:spPr>
            <a:xfrm>
              <a:off x="706008" y="4159541"/>
              <a:ext cx="802839" cy="734167"/>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90377" y="4186446"/>
              <a:ext cx="642612" cy="707885"/>
            </a:xfrm>
            <a:prstGeom prst="rect">
              <a:avLst/>
            </a:prstGeom>
            <a:noFill/>
          </p:spPr>
          <p:txBody>
            <a:bodyPr wrap="square" rtlCol="0">
              <a:spAutoFit/>
            </a:bodyPr>
            <a:lstStyle/>
            <a:p>
              <a:pPr algn="ctr"/>
              <a:r>
                <a:rPr kumimoji="1" lang="ja-JP" altLang="en-US" sz="4000" dirty="0" smtClean="0">
                  <a:latin typeface="Arial" panose="020B0604020202020204" pitchFamily="34" charset="0"/>
                  <a:ea typeface="ＤＦ特太ゴシック体" panose="020B0509000000000000" pitchFamily="49" charset="-128"/>
                  <a:cs typeface="Arial" panose="020B0604020202020204" pitchFamily="34" charset="0"/>
                </a:rPr>
                <a:t>！</a:t>
              </a:r>
              <a:endParaRPr kumimoji="1" lang="ja-JP" altLang="en-US" sz="4000" dirty="0">
                <a:latin typeface="Arial" panose="020B0604020202020204" pitchFamily="34" charset="0"/>
                <a:ea typeface="ＤＦ特太ゴシック体" panose="020B0509000000000000" pitchFamily="49" charset="-128"/>
                <a:cs typeface="Arial" panose="020B0604020202020204" pitchFamily="34" charset="0"/>
              </a:endParaRPr>
            </a:p>
          </p:txBody>
        </p:sp>
      </p:grpSp>
      <p:sp>
        <p:nvSpPr>
          <p:cNvPr id="22" name="正方形/長方形 21"/>
          <p:cNvSpPr/>
          <p:nvPr/>
        </p:nvSpPr>
        <p:spPr>
          <a:xfrm>
            <a:off x="1015647" y="2423841"/>
            <a:ext cx="5500080" cy="1092607"/>
          </a:xfrm>
          <a:prstGeom prst="rect">
            <a:avLst/>
          </a:prstGeom>
        </p:spPr>
        <p:txBody>
          <a:bodyPr wrap="square">
            <a:spAutoFit/>
          </a:bodyPr>
          <a:lstStyle/>
          <a:p>
            <a:pPr>
              <a:lnSpc>
                <a:spcPts val="2800"/>
              </a:lnSpc>
            </a:pPr>
            <a:r>
              <a:rPr lang="ja-JP" altLang="en-US" sz="2400" b="1" u="sng" dirty="0" smtClean="0">
                <a:solidFill>
                  <a:srgbClr val="FF0000"/>
                </a:solidFill>
              </a:rPr>
              <a:t>国が承認した医薬品を使いましょう</a:t>
            </a:r>
            <a:r>
              <a:rPr lang="ja-JP" altLang="en-US" sz="2400" b="1" dirty="0" smtClean="0">
                <a:solidFill>
                  <a:srgbClr val="FF0000"/>
                </a:solidFill>
              </a:rPr>
              <a:t>！</a:t>
            </a:r>
            <a:endParaRPr lang="en-US" altLang="ja-JP" sz="2400" b="1" dirty="0" smtClean="0">
              <a:solidFill>
                <a:srgbClr val="FF0000"/>
              </a:solidFill>
            </a:endParaRPr>
          </a:p>
          <a:p>
            <a:pPr marL="358775" indent="-358775">
              <a:lnSpc>
                <a:spcPts val="2500"/>
              </a:lnSpc>
            </a:pPr>
            <a:r>
              <a:rPr lang="en-US" altLang="ja-JP" sz="2400" b="1" dirty="0" smtClean="0">
                <a:solidFill>
                  <a:srgbClr val="FF0000"/>
                </a:solidFill>
              </a:rPr>
              <a:t>※</a:t>
            </a:r>
            <a:r>
              <a:rPr lang="ja-JP" altLang="en-US" sz="2400" b="1" dirty="0" smtClean="0">
                <a:solidFill>
                  <a:srgbClr val="FF0000"/>
                </a:solidFill>
              </a:rPr>
              <a:t>「研究用」は国が承認したものではありません。</a:t>
            </a:r>
            <a:endParaRPr lang="en-US" altLang="ja-JP" sz="2400" b="1" dirty="0" smtClean="0">
              <a:solidFill>
                <a:srgbClr val="FF0000"/>
              </a:solidFill>
            </a:endParaRPr>
          </a:p>
        </p:txBody>
      </p:sp>
      <p:sp>
        <p:nvSpPr>
          <p:cNvPr id="27" name="テキスト ボックス 26"/>
          <p:cNvSpPr txBox="1"/>
          <p:nvPr/>
        </p:nvSpPr>
        <p:spPr>
          <a:xfrm>
            <a:off x="626466" y="3577361"/>
            <a:ext cx="5847388" cy="2092881"/>
          </a:xfrm>
          <a:prstGeom prst="rect">
            <a:avLst/>
          </a:prstGeom>
          <a:noFill/>
        </p:spPr>
        <p:txBody>
          <a:bodyPr wrap="square" rtlCol="0">
            <a:spAutoFit/>
          </a:bodyPr>
          <a:lstStyle/>
          <a:p>
            <a:pPr>
              <a:lnSpc>
                <a:spcPts val="2600"/>
              </a:lnSpc>
            </a:pPr>
            <a:r>
              <a:rPr kumimoji="1" lang="ja-JP" altLang="en-US" sz="2000" b="1" dirty="0" smtClean="0">
                <a:solidFill>
                  <a:schemeClr val="accent1">
                    <a:lumMod val="50000"/>
                  </a:schemeClr>
                </a:solidFill>
                <a:latin typeface="+mn-ea"/>
              </a:rPr>
              <a:t>国が承認した医療用医薬品又は一般用医薬品（</a:t>
            </a:r>
            <a:r>
              <a:rPr kumimoji="1" lang="en-US" altLang="ja-JP" sz="2000" b="1" dirty="0" smtClean="0">
                <a:solidFill>
                  <a:schemeClr val="accent1">
                    <a:lumMod val="50000"/>
                  </a:schemeClr>
                </a:solidFill>
                <a:latin typeface="+mn-ea"/>
              </a:rPr>
              <a:t>OTC</a:t>
            </a:r>
            <a:r>
              <a:rPr kumimoji="1" lang="ja-JP" altLang="en-US" sz="2000" b="1" dirty="0" smtClean="0">
                <a:solidFill>
                  <a:schemeClr val="accent1">
                    <a:lumMod val="50000"/>
                  </a:schemeClr>
                </a:solidFill>
                <a:latin typeface="+mn-ea"/>
              </a:rPr>
              <a:t>）の抗原定性検査</a:t>
            </a:r>
            <a:r>
              <a:rPr kumimoji="1" lang="ja-JP" altLang="en-US" sz="2000" b="1" dirty="0">
                <a:solidFill>
                  <a:schemeClr val="accent1">
                    <a:lumMod val="50000"/>
                  </a:schemeClr>
                </a:solidFill>
                <a:latin typeface="+mn-ea"/>
              </a:rPr>
              <a:t>キット</a:t>
            </a:r>
            <a:r>
              <a:rPr kumimoji="1" lang="ja-JP" altLang="en-US" sz="2000" b="1" dirty="0" smtClean="0">
                <a:solidFill>
                  <a:schemeClr val="accent1">
                    <a:lumMod val="50000"/>
                  </a:schemeClr>
                </a:solidFill>
                <a:latin typeface="+mn-ea"/>
              </a:rPr>
              <a:t>は、</a:t>
            </a:r>
            <a:endParaRPr kumimoji="1" lang="en-US" altLang="ja-JP" sz="2000" b="1" dirty="0" smtClean="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en-US" altLang="ja-JP" sz="2000" b="1" u="sng" dirty="0" smtClean="0">
                <a:solidFill>
                  <a:srgbClr val="FF0000"/>
                </a:solidFill>
                <a:latin typeface="+mn-ea"/>
              </a:rPr>
              <a:t>【</a:t>
            </a:r>
            <a:r>
              <a:rPr kumimoji="1" lang="ja-JP" altLang="en-US" sz="2000" b="1" u="sng" dirty="0" smtClean="0">
                <a:solidFill>
                  <a:srgbClr val="FF0000"/>
                </a:solidFill>
                <a:latin typeface="+mn-ea"/>
              </a:rPr>
              <a:t>体外診断用医薬品</a:t>
            </a:r>
            <a:r>
              <a:rPr kumimoji="1" lang="en-US" altLang="ja-JP" sz="2000" b="1" u="sng" dirty="0" smtClean="0">
                <a:solidFill>
                  <a:srgbClr val="FF0000"/>
                </a:solidFill>
                <a:latin typeface="+mn-ea"/>
              </a:rPr>
              <a:t>】</a:t>
            </a:r>
            <a:r>
              <a:rPr kumimoji="1" lang="ja-JP" altLang="en-US" sz="2000" b="1" dirty="0">
                <a:solidFill>
                  <a:schemeClr val="accent1">
                    <a:lumMod val="50000"/>
                  </a:schemeClr>
                </a:solidFill>
                <a:latin typeface="+mn-ea"/>
              </a:rPr>
              <a:t>又は</a:t>
            </a:r>
            <a:r>
              <a:rPr kumimoji="1" lang="en-US" altLang="ja-JP" sz="2000" b="1" u="sng" dirty="0">
                <a:solidFill>
                  <a:srgbClr val="FF0000"/>
                </a:solidFill>
                <a:latin typeface="+mn-ea"/>
              </a:rPr>
              <a:t>【</a:t>
            </a:r>
            <a:r>
              <a:rPr kumimoji="1" lang="ja-JP" altLang="en-US" sz="2000" b="1" u="sng" dirty="0" smtClean="0">
                <a:solidFill>
                  <a:srgbClr val="FF0000"/>
                </a:solidFill>
                <a:latin typeface="+mn-ea"/>
              </a:rPr>
              <a:t>第１類医</a:t>
            </a:r>
            <a:r>
              <a:rPr kumimoji="1" lang="ja-JP" altLang="en-US" sz="2000" b="1" u="sng" dirty="0">
                <a:solidFill>
                  <a:srgbClr val="FF0000"/>
                </a:solidFill>
                <a:latin typeface="+mn-ea"/>
              </a:rPr>
              <a:t>薬品</a:t>
            </a:r>
            <a:r>
              <a:rPr kumimoji="1" lang="en-US" altLang="ja-JP" sz="2000" b="1" u="sng" dirty="0">
                <a:solidFill>
                  <a:srgbClr val="FF0000"/>
                </a:solidFill>
                <a:latin typeface="+mn-ea"/>
              </a:rPr>
              <a:t>】</a:t>
            </a:r>
            <a:r>
              <a:rPr kumimoji="1" lang="ja-JP" altLang="en-US" sz="2000" b="1" dirty="0" smtClean="0">
                <a:solidFill>
                  <a:schemeClr val="accent1">
                    <a:lumMod val="50000"/>
                  </a:schemeClr>
                </a:solidFill>
                <a:latin typeface="+mn-ea"/>
              </a:rPr>
              <a:t>と表示されています。</a:t>
            </a:r>
            <a:endParaRPr kumimoji="1" lang="en-US" altLang="ja-JP" sz="2000" b="1" dirty="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ja-JP" altLang="en-US" sz="2000" b="1" u="sng" dirty="0" smtClean="0">
                <a:solidFill>
                  <a:srgbClr val="FF0000"/>
                </a:solidFill>
                <a:latin typeface="+mn-ea"/>
              </a:rPr>
              <a:t>取扱い薬局・薬店（インターネット含む）で薬剤師に相談</a:t>
            </a:r>
            <a:r>
              <a:rPr kumimoji="1" lang="ja-JP" altLang="en-US" sz="2000" b="1" dirty="0" smtClean="0">
                <a:solidFill>
                  <a:schemeClr val="accent1">
                    <a:lumMod val="50000"/>
                  </a:schemeClr>
                </a:solidFill>
                <a:latin typeface="+mn-ea"/>
              </a:rPr>
              <a:t>して購入してください。</a:t>
            </a:r>
            <a:endParaRPr kumimoji="1" lang="ja-JP" altLang="en-US" sz="2000" b="1" dirty="0">
              <a:solidFill>
                <a:schemeClr val="accent1">
                  <a:lumMod val="50000"/>
                </a:schemeClr>
              </a:solidFill>
              <a:latin typeface="+mn-ea"/>
            </a:endParaRPr>
          </a:p>
        </p:txBody>
      </p:sp>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042" y="9284302"/>
            <a:ext cx="2126515" cy="698099"/>
          </a:xfrm>
          <a:prstGeom prst="rect">
            <a:avLst/>
          </a:prstGeom>
        </p:spPr>
      </p:pic>
      <p:sp>
        <p:nvSpPr>
          <p:cNvPr id="25" name="正方形/長方形 24"/>
          <p:cNvSpPr/>
          <p:nvPr/>
        </p:nvSpPr>
        <p:spPr>
          <a:xfrm>
            <a:off x="845218" y="137373"/>
            <a:ext cx="6173046" cy="948401"/>
          </a:xfrm>
          <a:prstGeom prst="rect">
            <a:avLst/>
          </a:prstGeom>
          <a:ln>
            <a:noFill/>
          </a:ln>
        </p:spPr>
        <p:txBody>
          <a:bodyPr wrap="square">
            <a:spAutoFit/>
          </a:bodyPr>
          <a:lstStyle/>
          <a:p>
            <a:pPr>
              <a:lnSpc>
                <a:spcPts val="3500"/>
              </a:lnSpc>
            </a:pPr>
            <a:r>
              <a:rPr lang="ja-JP" altLang="en-US" sz="2000" b="1" dirty="0" smtClean="0">
                <a:solidFill>
                  <a:schemeClr val="bg1"/>
                </a:solidFill>
              </a:rPr>
              <a:t>新型コロナウイルスの</a:t>
            </a:r>
            <a:r>
              <a:rPr lang="ja-JP" altLang="en-US" sz="2000" b="1" dirty="0" smtClean="0">
                <a:solidFill>
                  <a:srgbClr val="FFFF00"/>
                </a:solidFill>
              </a:rPr>
              <a:t>抗原</a:t>
            </a:r>
            <a:r>
              <a:rPr lang="ja-JP" altLang="en-US" sz="2000" b="1" dirty="0">
                <a:solidFill>
                  <a:srgbClr val="FFFF00"/>
                </a:solidFill>
              </a:rPr>
              <a:t>定性</a:t>
            </a:r>
            <a:r>
              <a:rPr lang="ja-JP" altLang="en-US" sz="2000" b="1" dirty="0" smtClean="0">
                <a:solidFill>
                  <a:srgbClr val="FFFF00"/>
                </a:solidFill>
              </a:rPr>
              <a:t>検査キット</a:t>
            </a:r>
            <a:r>
              <a:rPr lang="ja-JP" altLang="en-US" sz="2000" b="1" dirty="0" smtClean="0">
                <a:solidFill>
                  <a:schemeClr val="bg1"/>
                </a:solidFill>
              </a:rPr>
              <a:t>は</a:t>
            </a:r>
            <a:r>
              <a:rPr lang="ja-JP" altLang="en-US" sz="2000" b="1" dirty="0" smtClean="0">
                <a:solidFill>
                  <a:srgbClr val="FFFF00"/>
                </a:solidFill>
              </a:rPr>
              <a:t>国が</a:t>
            </a:r>
            <a:endParaRPr lang="en-US" altLang="ja-JP" sz="2000" b="1" dirty="0" smtClean="0">
              <a:solidFill>
                <a:srgbClr val="FFFF00"/>
              </a:solidFill>
            </a:endParaRPr>
          </a:p>
          <a:p>
            <a:pPr>
              <a:lnSpc>
                <a:spcPts val="3500"/>
              </a:lnSpc>
            </a:pPr>
            <a:r>
              <a:rPr lang="ja-JP" altLang="en-US" sz="2000" b="1" dirty="0" smtClean="0">
                <a:solidFill>
                  <a:srgbClr val="FFFF00"/>
                </a:solidFill>
              </a:rPr>
              <a:t>承認した「体外診断用医薬品」</a:t>
            </a:r>
            <a:r>
              <a:rPr lang="ja-JP" altLang="en-US" sz="2000" b="1" dirty="0" smtClean="0">
                <a:solidFill>
                  <a:schemeClr val="bg1"/>
                </a:solidFill>
              </a:rPr>
              <a:t>を選んでください！</a:t>
            </a:r>
            <a:endParaRPr lang="ja-JP" altLang="en-US" sz="2000" b="1" dirty="0">
              <a:solidFill>
                <a:schemeClr val="bg1"/>
              </a:solidFill>
            </a:endParaRPr>
          </a:p>
        </p:txBody>
      </p:sp>
      <p:grpSp>
        <p:nvGrpSpPr>
          <p:cNvPr id="28" name="グループ化 27"/>
          <p:cNvGrpSpPr/>
          <p:nvPr/>
        </p:nvGrpSpPr>
        <p:grpSpPr>
          <a:xfrm>
            <a:off x="48037" y="-55015"/>
            <a:ext cx="828903" cy="1446550"/>
            <a:chOff x="329782" y="-123680"/>
            <a:chExt cx="1277655" cy="2135003"/>
          </a:xfrm>
        </p:grpSpPr>
        <p:sp>
          <p:nvSpPr>
            <p:cNvPr id="29" name="楕円 28"/>
            <p:cNvSpPr/>
            <p:nvPr/>
          </p:nvSpPr>
          <p:spPr>
            <a:xfrm>
              <a:off x="329782" y="307453"/>
              <a:ext cx="1277655" cy="12901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805372" y="-123680"/>
              <a:ext cx="310056" cy="2135003"/>
            </a:xfrm>
            <a:prstGeom prst="rect">
              <a:avLst/>
            </a:prstGeom>
            <a:noFill/>
          </p:spPr>
          <p:txBody>
            <a:bodyPr wrap="square" rtlCol="0">
              <a:spAutoFit/>
            </a:bodyPr>
            <a:lstStyle/>
            <a:p>
              <a:pPr algn="ctr"/>
              <a:r>
                <a:rPr kumimoji="1" lang="en-US" altLang="ja-JP" sz="8800" b="1" dirty="0">
                  <a:solidFill>
                    <a:srgbClr val="1D8BBD"/>
                  </a:solidFill>
                  <a:latin typeface="Georgia" panose="02040502050405020303" pitchFamily="18" charset="0"/>
                </a:rPr>
                <a:t>!</a:t>
              </a:r>
              <a:endParaRPr kumimoji="1" lang="ja-JP" altLang="en-US" sz="8800" b="1" dirty="0">
                <a:solidFill>
                  <a:srgbClr val="1D8BBD"/>
                </a:solidFill>
                <a:latin typeface="Georgia" panose="02040502050405020303" pitchFamily="18" charset="0"/>
              </a:endParaRPr>
            </a:p>
          </p:txBody>
        </p:sp>
      </p:grpSp>
      <p:cxnSp>
        <p:nvCxnSpPr>
          <p:cNvPr id="31" name="直線コネクタ 30"/>
          <p:cNvCxnSpPr/>
          <p:nvPr/>
        </p:nvCxnSpPr>
        <p:spPr>
          <a:xfrm>
            <a:off x="693664" y="1202849"/>
            <a:ext cx="6041829" cy="0"/>
          </a:xfrm>
          <a:prstGeom prst="line">
            <a:avLst/>
          </a:prstGeom>
          <a:ln w="3810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326210" y="7567799"/>
            <a:ext cx="6184185" cy="738664"/>
          </a:xfrm>
          <a:prstGeom prst="rect">
            <a:avLst/>
          </a:prstGeom>
        </p:spPr>
        <p:txBody>
          <a:bodyPr wrap="square">
            <a:spAutoFit/>
          </a:bodyPr>
          <a:lstStyle/>
          <a:p>
            <a:pPr marL="185738" indent="-185738"/>
            <a:r>
              <a:rPr kumimoji="1" lang="en-US" altLang="ja-JP" sz="1400" b="1" dirty="0" smtClean="0">
                <a:solidFill>
                  <a:schemeClr val="accent1">
                    <a:lumMod val="50000"/>
                  </a:schemeClr>
                </a:solidFill>
                <a:latin typeface="+mn-ea"/>
              </a:rPr>
              <a:t>(※1)</a:t>
            </a:r>
            <a:r>
              <a:rPr kumimoji="1" lang="ja-JP" altLang="en-US" sz="1400" b="1" dirty="0" smtClean="0">
                <a:solidFill>
                  <a:schemeClr val="accent1">
                    <a:lumMod val="50000"/>
                  </a:schemeClr>
                </a:solidFill>
                <a:latin typeface="+mn-ea"/>
              </a:rPr>
              <a:t>「研究用」は健康フォローアップセンターでの登録等には使えません。</a:t>
            </a:r>
            <a:endParaRPr kumimoji="1" lang="en-US" altLang="ja-JP" sz="1400" b="1" dirty="0" smtClean="0">
              <a:solidFill>
                <a:schemeClr val="accent1">
                  <a:lumMod val="50000"/>
                </a:schemeClr>
              </a:solidFill>
              <a:latin typeface="+mn-ea"/>
            </a:endParaRPr>
          </a:p>
          <a:p>
            <a:pPr marL="185738" indent="-185738"/>
            <a:r>
              <a:rPr kumimoji="1" lang="en-US" altLang="ja-JP" sz="1400" b="1" dirty="0" smtClean="0">
                <a:solidFill>
                  <a:schemeClr val="accent1">
                    <a:lumMod val="50000"/>
                  </a:schemeClr>
                </a:solidFill>
                <a:latin typeface="+mn-ea"/>
              </a:rPr>
              <a:t>(※2)</a:t>
            </a:r>
            <a:r>
              <a:rPr kumimoji="1" lang="ja-JP" altLang="en-US" sz="1400" b="1" dirty="0" smtClean="0">
                <a:solidFill>
                  <a:schemeClr val="accent1">
                    <a:lumMod val="50000"/>
                  </a:schemeClr>
                </a:solidFill>
                <a:latin typeface="+mn-ea"/>
              </a:rPr>
              <a:t>体外診断用医薬品によるセルフチェックを行った場合であっても診断にはなりませんので、留意してください。</a:t>
            </a:r>
            <a:endParaRPr kumimoji="1" lang="ja-JP" altLang="en-US" sz="1400" b="1" dirty="0">
              <a:solidFill>
                <a:schemeClr val="accent1">
                  <a:lumMod val="50000"/>
                </a:schemeClr>
              </a:solidFill>
              <a:latin typeface="+mn-ea"/>
            </a:endParaRPr>
          </a:p>
        </p:txBody>
      </p:sp>
      <p:sp>
        <p:nvSpPr>
          <p:cNvPr id="32" name="テキスト ボックス 31"/>
          <p:cNvSpPr txBox="1"/>
          <p:nvPr/>
        </p:nvSpPr>
        <p:spPr>
          <a:xfrm>
            <a:off x="517348" y="8452769"/>
            <a:ext cx="5847388" cy="900246"/>
          </a:xfrm>
          <a:prstGeom prst="rect">
            <a:avLst/>
          </a:prstGeom>
          <a:noFill/>
        </p:spPr>
        <p:txBody>
          <a:bodyPr wrap="square" rtlCol="0">
            <a:spAutoFit/>
          </a:bodyPr>
          <a:lstStyle/>
          <a:p>
            <a:pPr>
              <a:lnSpc>
                <a:spcPts val="2100"/>
              </a:lnSpc>
              <a:spcBef>
                <a:spcPts val="600"/>
              </a:spcBef>
            </a:pPr>
            <a:r>
              <a:rPr lang="ja-JP" altLang="en-US" sz="2000" b="1" dirty="0">
                <a:solidFill>
                  <a:schemeClr val="bg1"/>
                </a:solidFill>
              </a:rPr>
              <a:t>キットを使用し、</a:t>
            </a:r>
            <a:r>
              <a:rPr lang="ja-JP" altLang="ja-JP" sz="2000" b="1" kern="100" dirty="0">
                <a:solidFill>
                  <a:schemeClr val="bg1"/>
                </a:solidFill>
                <a:latin typeface="Calibri" panose="020F0502020204030204" pitchFamily="34" charset="0"/>
                <a:cs typeface="Calibri" panose="020F0502020204030204" pitchFamily="34" charset="0"/>
              </a:rPr>
              <a:t>新型コロナウイルスの感染が疑われる場合</a:t>
            </a:r>
            <a:r>
              <a:rPr lang="ja-JP" altLang="en-US" sz="2000" b="1" kern="100" dirty="0">
                <a:solidFill>
                  <a:schemeClr val="bg1"/>
                </a:solidFill>
                <a:latin typeface="Calibri" panose="020F0502020204030204" pitchFamily="34" charset="0"/>
                <a:cs typeface="Calibri" panose="020F0502020204030204" pitchFamily="34" charset="0"/>
              </a:rPr>
              <a:t>に</a:t>
            </a:r>
            <a:r>
              <a:rPr lang="ja-JP" altLang="ja-JP" sz="2000" b="1" kern="100" dirty="0">
                <a:solidFill>
                  <a:schemeClr val="bg1"/>
                </a:solidFill>
                <a:latin typeface="Calibri" panose="020F0502020204030204" pitchFamily="34" charset="0"/>
                <a:cs typeface="Calibri" panose="020F0502020204030204" pitchFamily="34" charset="0"/>
              </a:rPr>
              <a:t>は</a:t>
            </a:r>
            <a:r>
              <a:rPr lang="ja-JP" altLang="en-US" sz="2000" b="1" kern="100" dirty="0">
                <a:solidFill>
                  <a:schemeClr val="bg1"/>
                </a:solidFill>
                <a:latin typeface="Calibri" panose="020F0502020204030204" pitchFamily="34" charset="0"/>
                <a:cs typeface="Calibri" panose="020F0502020204030204" pitchFamily="34" charset="0"/>
              </a:rPr>
              <a:t>、受診等が必要ですので、薬剤師からの情報に従ってください。</a:t>
            </a:r>
            <a:endParaRPr lang="en-US" altLang="ja-JP" sz="2000" b="1" kern="100" dirty="0">
              <a:solidFill>
                <a:schemeClr val="bg1"/>
              </a:solidFill>
              <a:latin typeface="Calibri" panose="020F0502020204030204" pitchFamily="34" charset="0"/>
              <a:cs typeface="Calibri" panose="020F0502020204030204" pitchFamily="34" charset="0"/>
            </a:endParaRPr>
          </a:p>
        </p:txBody>
      </p:sp>
      <p:sp>
        <p:nvSpPr>
          <p:cNvPr id="33" name="正方形/長方形 32"/>
          <p:cNvSpPr/>
          <p:nvPr/>
        </p:nvSpPr>
        <p:spPr>
          <a:xfrm>
            <a:off x="829345" y="6975385"/>
            <a:ext cx="2508757" cy="492443"/>
          </a:xfrm>
          <a:prstGeom prst="rect">
            <a:avLst/>
          </a:prstGeom>
        </p:spPr>
        <p:txBody>
          <a:bodyPr wrap="square">
            <a:spAutoFit/>
          </a:bodyPr>
          <a:lstStyle/>
          <a:p>
            <a:pPr marL="185738" indent="-185738"/>
            <a:r>
              <a:rPr kumimoji="1" lang="ja-JP" altLang="en-US" sz="1300" b="1" dirty="0" smtClean="0">
                <a:solidFill>
                  <a:schemeClr val="accent1">
                    <a:lumMod val="50000"/>
                  </a:schemeClr>
                </a:solidFill>
                <a:latin typeface="+mn-ea"/>
              </a:rPr>
              <a:t>・購入時に薬剤師から使い方などについて説明があります。</a:t>
            </a:r>
            <a:endParaRPr kumimoji="1" lang="ja-JP" altLang="en-US" sz="1300" b="1" dirty="0">
              <a:solidFill>
                <a:schemeClr val="accent1">
                  <a:lumMod val="50000"/>
                </a:schemeClr>
              </a:solidFill>
              <a:latin typeface="+mn-ea"/>
            </a:endParaRPr>
          </a:p>
        </p:txBody>
      </p:sp>
      <p:sp>
        <p:nvSpPr>
          <p:cNvPr id="35" name="直方体 34"/>
          <p:cNvSpPr/>
          <p:nvPr/>
        </p:nvSpPr>
        <p:spPr>
          <a:xfrm>
            <a:off x="963552" y="5753455"/>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029513" y="5999688"/>
            <a:ext cx="1896895" cy="2886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rgbClr val="FF0000"/>
                </a:solidFill>
                <a:latin typeface="+mn-ea"/>
              </a:rPr>
              <a:t>体外診断用医薬品</a:t>
            </a:r>
            <a:endParaRPr kumimoji="1" lang="en-US" altLang="ja-JP" sz="1500" b="1" dirty="0" smtClean="0">
              <a:solidFill>
                <a:srgbClr val="FF0000"/>
              </a:solidFill>
              <a:latin typeface="+mn-ea"/>
            </a:endParaRPr>
          </a:p>
        </p:txBody>
      </p:sp>
      <p:sp>
        <p:nvSpPr>
          <p:cNvPr id="39" name="正方形/長方形 38"/>
          <p:cNvSpPr/>
          <p:nvPr/>
        </p:nvSpPr>
        <p:spPr>
          <a:xfrm>
            <a:off x="1026451" y="6364116"/>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smtClean="0">
                <a:solidFill>
                  <a:schemeClr val="accent1">
                    <a:lumMod val="50000"/>
                  </a:schemeClr>
                </a:solidFill>
                <a:latin typeface="+mn-ea"/>
              </a:rPr>
              <a:t>抗原定性検査キット</a:t>
            </a:r>
            <a:endParaRPr kumimoji="1" lang="en-US" altLang="ja-JP" sz="1400" b="1" dirty="0" smtClean="0">
              <a:solidFill>
                <a:schemeClr val="accent1">
                  <a:lumMod val="50000"/>
                </a:schemeClr>
              </a:solidFill>
              <a:latin typeface="+mn-ea"/>
            </a:endParaRPr>
          </a:p>
        </p:txBody>
      </p:sp>
      <p:sp>
        <p:nvSpPr>
          <p:cNvPr id="40" name="直方体 39"/>
          <p:cNvSpPr/>
          <p:nvPr/>
        </p:nvSpPr>
        <p:spPr>
          <a:xfrm>
            <a:off x="3740910" y="5754099"/>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806871" y="5936572"/>
            <a:ext cx="939941" cy="33576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500" b="1" dirty="0" smtClean="0">
                <a:solidFill>
                  <a:schemeClr val="tx1"/>
                </a:solidFill>
                <a:latin typeface="+mn-ea"/>
              </a:rPr>
              <a:t>研究用</a:t>
            </a:r>
            <a:endParaRPr kumimoji="1" lang="en-US" altLang="ja-JP" sz="1500" b="1" dirty="0" smtClean="0">
              <a:solidFill>
                <a:schemeClr val="tx1"/>
              </a:solidFill>
              <a:latin typeface="+mn-ea"/>
            </a:endParaRPr>
          </a:p>
        </p:txBody>
      </p:sp>
      <p:sp>
        <p:nvSpPr>
          <p:cNvPr id="42" name="正方形/長方形 41"/>
          <p:cNvSpPr/>
          <p:nvPr/>
        </p:nvSpPr>
        <p:spPr>
          <a:xfrm>
            <a:off x="3803809" y="6364760"/>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smtClean="0">
                <a:solidFill>
                  <a:schemeClr val="accent1">
                    <a:lumMod val="50000"/>
                  </a:schemeClr>
                </a:solidFill>
                <a:latin typeface="+mn-ea"/>
              </a:rPr>
              <a:t>抗原定性検査キット</a:t>
            </a:r>
            <a:endParaRPr kumimoji="1" lang="en-US" altLang="ja-JP" sz="1400" b="1" dirty="0" smtClean="0">
              <a:solidFill>
                <a:schemeClr val="accent1">
                  <a:lumMod val="50000"/>
                </a:schemeClr>
              </a:solidFill>
              <a:latin typeface="+mn-ea"/>
            </a:endParaRPr>
          </a:p>
        </p:txBody>
      </p:sp>
      <p:sp>
        <p:nvSpPr>
          <p:cNvPr id="43" name="ドーナツ 42"/>
          <p:cNvSpPr/>
          <p:nvPr/>
        </p:nvSpPr>
        <p:spPr>
          <a:xfrm>
            <a:off x="1355285" y="5719368"/>
            <a:ext cx="1272963" cy="1272963"/>
          </a:xfrm>
          <a:prstGeom prst="donut">
            <a:avLst>
              <a:gd name="adj" fmla="val 12516"/>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正方形/長方形 43"/>
          <p:cNvSpPr/>
          <p:nvPr/>
        </p:nvSpPr>
        <p:spPr>
          <a:xfrm>
            <a:off x="3515252" y="6967617"/>
            <a:ext cx="2833417" cy="292388"/>
          </a:xfrm>
          <a:prstGeom prst="rect">
            <a:avLst/>
          </a:prstGeom>
        </p:spPr>
        <p:txBody>
          <a:bodyPr wrap="square">
            <a:spAutoFit/>
          </a:bodyPr>
          <a:lstStyle/>
          <a:p>
            <a:pPr marL="185738" indent="-185738"/>
            <a:r>
              <a:rPr kumimoji="1" lang="ja-JP" altLang="en-US" sz="1300" b="1" dirty="0" smtClean="0">
                <a:solidFill>
                  <a:schemeClr val="accent1">
                    <a:lumMod val="50000"/>
                  </a:schemeClr>
                </a:solidFill>
                <a:latin typeface="+mn-ea"/>
              </a:rPr>
              <a:t>・「医薬品」との表示はありません</a:t>
            </a:r>
            <a:endParaRPr kumimoji="1" lang="en-US" altLang="ja-JP" sz="1300" b="1" dirty="0" smtClean="0">
              <a:solidFill>
                <a:schemeClr val="accent1">
                  <a:lumMod val="50000"/>
                </a:schemeClr>
              </a:solidFill>
              <a:latin typeface="+mn-ea"/>
            </a:endParaRPr>
          </a:p>
        </p:txBody>
      </p:sp>
      <p:sp>
        <p:nvSpPr>
          <p:cNvPr id="45" name="加算 44"/>
          <p:cNvSpPr/>
          <p:nvPr/>
        </p:nvSpPr>
        <p:spPr>
          <a:xfrm rot="2700000">
            <a:off x="3756226" y="5355588"/>
            <a:ext cx="2080627" cy="2080627"/>
          </a:xfrm>
          <a:prstGeom prst="mathPlus">
            <a:avLst>
              <a:gd name="adj1" fmla="val 7068"/>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402919" y="7269612"/>
            <a:ext cx="3236784" cy="307777"/>
          </a:xfrm>
          <a:prstGeom prst="rect">
            <a:avLst/>
          </a:prstGeom>
          <a:noFill/>
        </p:spPr>
        <p:txBody>
          <a:bodyPr wrap="none" rtlCol="0">
            <a:spAutoFit/>
          </a:bodyPr>
          <a:lstStyle/>
          <a:p>
            <a:r>
              <a:rPr kumimoji="1" lang="ja-JP" altLang="en-US" sz="1400" b="1" dirty="0" smtClean="0">
                <a:solidFill>
                  <a:srgbClr val="FF0000"/>
                </a:solidFill>
              </a:rPr>
              <a:t>（注）○</a:t>
            </a:r>
            <a:r>
              <a:rPr kumimoji="1" lang="en-US" altLang="ja-JP" sz="1400" b="1" dirty="0" smtClean="0">
                <a:solidFill>
                  <a:srgbClr val="FF0000"/>
                </a:solidFill>
              </a:rPr>
              <a:t>×</a:t>
            </a:r>
            <a:r>
              <a:rPr kumimoji="1" lang="ja-JP" altLang="en-US" sz="1400" b="1" dirty="0" smtClean="0">
                <a:solidFill>
                  <a:srgbClr val="FF0000"/>
                </a:solidFill>
              </a:rPr>
              <a:t>は承認の有無を示します。</a:t>
            </a:r>
            <a:endParaRPr kumimoji="1" lang="ja-JP" altLang="en-US" sz="1400" b="1" dirty="0">
              <a:solidFill>
                <a:srgbClr val="FF0000"/>
              </a:solidFill>
            </a:endParaRPr>
          </a:p>
        </p:txBody>
      </p:sp>
    </p:spTree>
    <p:extLst>
      <p:ext uri="{BB962C8B-B14F-4D97-AF65-F5344CB8AC3E}">
        <p14:creationId xmlns:p14="http://schemas.microsoft.com/office/powerpoint/2010/main" val="413527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1591</TotalTime>
  <Words>266</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游ゴシック</vt:lpstr>
      <vt:lpstr>游ゴシック Light</vt:lpstr>
      <vt:lpstr>Arial</vt:lpstr>
      <vt:lpstr>Calibri</vt:lpstr>
      <vt:lpstr>Calibri Light</vt:lpstr>
      <vt:lpstr>Georgia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CAA</dc:creator>
  <cp:lastModifiedBy>西倉 龍之助(nishikura-ryuunosuke.uf0)</cp:lastModifiedBy>
  <cp:revision>143</cp:revision>
  <cp:lastPrinted>2022-08-30T06:48:57Z</cp:lastPrinted>
  <dcterms:created xsi:type="dcterms:W3CDTF">2020-11-25T03:18:57Z</dcterms:created>
  <dcterms:modified xsi:type="dcterms:W3CDTF">2022-09-08T02:47:02Z</dcterms:modified>
  <cp:contentStatus/>
</cp:coreProperties>
</file>