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3" Type="http://schemas.openxmlformats.org/package/2006/relationships/metadata/core-properties" Target="docProps/core.xml" /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  <Relationship Id="rId4" Type="http://schemas.openxmlformats.org/officeDocument/2006/relationships/extended-properties" Target="docProps/app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"/>
  </p:notesMasterIdLst>
  <p:sldIdLst>
    <p:sldId id="279" r:id="rId2"/>
  </p:sldIdLst>
  <p:sldSz cx="7556500" cy="10693400"/>
  <p:notesSz cx="6807200" cy="9939338"/>
  <p:embeddedFontLst>
    <p:embeddedFont>
      <p:font typeface="BIZ UDPゴシック" panose="020B0400000000000000" pitchFamily="50" charset="-128"/>
    </p:embeddedFont>
    <p:embeddedFont>
      <p:font typeface="Calibri" panose="020F0502020204030204" pitchFamily="34" charset="0"/>
    </p:embeddedFont>
    <p:embeddedFont>
      <p:font typeface="メイリオ" panose="020B0604030504040204" pitchFamily="50" charset="-128"/>
    </p:embeddedFont>
    <p:embeddedFont>
      <p:font typeface="游ゴシック" panose="020B0400000000000000" pitchFamily="50" charset="-12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CC3D74D-C9C1-DE34-76CD-9BC50ADBBC98}" name="青栁 ゆみ子(aoyagi-yumiko)" initials="青栁" userId="S::AYUNC@lansys.mhlw.go.jp::83953cfb-2ed9-4057-8b35-8f986259ec06" providerId="AD"/>
  <p188:author id="{A2E9CDEE-421D-72B1-62A6-B6B72039AF4A}" name="山口 恵子(yamaguchi-keiko.j27)" initials="山口" userId="S::YKIFR@lansys.mhlw.go.jp::6eda600a-ac73-41a6-b870-a09ad9903396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山口 恵子(yamaguchi-keiko.j27)" initials="山口" lastIdx="3" clrIdx="0">
    <p:extLst>
      <p:ext uri="{19B8F6BF-5375-455C-9EA6-DF929625EA0E}">
        <p15:presenceInfo xmlns:p15="http://schemas.microsoft.com/office/powerpoint/2012/main" userId="S::YKIFR@lansys.mhlw.go.jp::6eda600a-ac73-41a6-b870-a09ad990339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F0"/>
    <a:srgbClr val="FF00FF"/>
    <a:srgbClr val="009999"/>
    <a:srgbClr val="FF0000"/>
    <a:srgbClr val="FFFFFF"/>
    <a:srgbClr val="84CD53"/>
    <a:srgbClr val="FFCCCC"/>
    <a:srgbClr val="FF99CC"/>
    <a:srgbClr val="C6D9F1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1BA14B-8F6F-4520-93F1-E8FC77ABA285}" v="1" dt="2023-09-22T01:04:40.748"/>
    <p1510:client id="{5E3DC414-CE07-40D6-818C-ED1F7403279F}" v="89" dt="2023-09-21T11:21:07.304"/>
    <p1510:client id="{B7988D8A-7852-415C-877D-65E338B8598B}" v="3" dt="2023-09-21T23:59:50.570"/>
    <p1510:client id="{D4251C9D-9771-4652-9536-1802532FF5A0}" v="34" dt="2023-09-22T07:11:09.671"/>
    <p1510:client id="{D445BAD5-E2F2-4DF5-AE40-C48BE377D837}" v="34" dt="2023-09-21T08:54:23.7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55" autoAdjust="0"/>
    <p:restoredTop sz="96395" autoAdjust="0"/>
  </p:normalViewPr>
  <p:slideViewPr>
    <p:cSldViewPr>
      <p:cViewPr varScale="1">
        <p:scale>
          <a:sx n="74" d="100"/>
          <a:sy n="74" d="100"/>
        </p:scale>
        <p:origin x="345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&#65279;<?xml version="1.0" encoding="utf-8" standalone="yes"?>
<Relationships xmlns="http://schemas.openxmlformats.org/package/2006/relationships">
  <Relationship Id="rId18" Type="http://schemas.openxmlformats.org/officeDocument/2006/relationships/viewProps" Target="viewProps.xml" />
  <Relationship Id="rId3" Type="http://schemas.openxmlformats.org/officeDocument/2006/relationships/notesMaster" Target="notesMasters/notesMaster1.xml" />
  <Relationship Id="rId21" Type="http://schemas.microsoft.com/office/2016/11/relationships/changesInfo" Target="changesInfos/changesInfo1.xml" />
  <Relationship Id="rId17" Type="http://schemas.openxmlformats.org/officeDocument/2006/relationships/presProps" Target="presProps.xml" />
  <Relationship Id="rId2" Type="http://schemas.openxmlformats.org/officeDocument/2006/relationships/slide" Target="slides/slide1.xml" />
  <Relationship Id="rId16" Type="http://schemas.openxmlformats.org/officeDocument/2006/relationships/commentAuthors" Target="commentAuthors.xml" />
  <Relationship Id="rId20" Type="http://schemas.openxmlformats.org/officeDocument/2006/relationships/tableStyles" Target="tableStyles.xml" />
  <Relationship Id="rId1" Type="http://schemas.openxmlformats.org/officeDocument/2006/relationships/slideMaster" Target="slideMasters/slideMaster1.xml" />
  <Relationship Id="rId23" Type="http://schemas.microsoft.com/office/2018/10/relationships/authors" Target="authors.xml" />
  <Relationship Id="rId19" Type="http://schemas.openxmlformats.org/officeDocument/2006/relationships/theme" Target="theme/theme1.xml" />
  <Relationship Id="rId22" Type="http://schemas.microsoft.com/office/2015/10/relationships/revisionInfo" Target="revisionInfo.xml" />
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林 徹(hayashi-tooru)" userId="4dfdaa4c-403f-4247-b4b7-1f1c5d0fc795" providerId="ADAL" clId="{D085C4E9-C53C-4B1E-9581-101B15E64217}"/>
    <pc:docChg chg="custSel delSld modSld">
      <pc:chgData name="林 徹(hayashi-tooru)" userId="4dfdaa4c-403f-4247-b4b7-1f1c5d0fc795" providerId="ADAL" clId="{D085C4E9-C53C-4B1E-9581-101B15E64217}" dt="2023-09-22T08:36:04.087" v="1" actId="478"/>
      <pc:docMkLst>
        <pc:docMk/>
      </pc:docMkLst>
      <pc:sldChg chg="del">
        <pc:chgData name="林 徹(hayashi-tooru)" userId="4dfdaa4c-403f-4247-b4b7-1f1c5d0fc795" providerId="ADAL" clId="{D085C4E9-C53C-4B1E-9581-101B15E64217}" dt="2023-09-22T08:36:00.966" v="0" actId="47"/>
        <pc:sldMkLst>
          <pc:docMk/>
          <pc:sldMk cId="3294106363" sldId="274"/>
        </pc:sldMkLst>
      </pc:sldChg>
      <pc:sldChg chg="del">
        <pc:chgData name="林 徹(hayashi-tooru)" userId="4dfdaa4c-403f-4247-b4b7-1f1c5d0fc795" providerId="ADAL" clId="{D085C4E9-C53C-4B1E-9581-101B15E64217}" dt="2023-09-22T08:36:00.966" v="0" actId="47"/>
        <pc:sldMkLst>
          <pc:docMk/>
          <pc:sldMk cId="2512461486" sldId="276"/>
        </pc:sldMkLst>
      </pc:sldChg>
      <pc:sldChg chg="del">
        <pc:chgData name="林 徹(hayashi-tooru)" userId="4dfdaa4c-403f-4247-b4b7-1f1c5d0fc795" providerId="ADAL" clId="{D085C4E9-C53C-4B1E-9581-101B15E64217}" dt="2023-09-22T08:36:00.966" v="0" actId="47"/>
        <pc:sldMkLst>
          <pc:docMk/>
          <pc:sldMk cId="3492938308" sldId="277"/>
        </pc:sldMkLst>
      </pc:sldChg>
      <pc:sldChg chg="del">
        <pc:chgData name="林 徹(hayashi-tooru)" userId="4dfdaa4c-403f-4247-b4b7-1f1c5d0fc795" providerId="ADAL" clId="{D085C4E9-C53C-4B1E-9581-101B15E64217}" dt="2023-09-22T08:36:00.966" v="0" actId="47"/>
        <pc:sldMkLst>
          <pc:docMk/>
          <pc:sldMk cId="2474745058" sldId="278"/>
        </pc:sldMkLst>
      </pc:sldChg>
      <pc:sldChg chg="delSp mod">
        <pc:chgData name="林 徹(hayashi-tooru)" userId="4dfdaa4c-403f-4247-b4b7-1f1c5d0fc795" providerId="ADAL" clId="{D085C4E9-C53C-4B1E-9581-101B15E64217}" dt="2023-09-22T08:36:04.087" v="1" actId="478"/>
        <pc:sldMkLst>
          <pc:docMk/>
          <pc:sldMk cId="1899712095" sldId="279"/>
        </pc:sldMkLst>
        <pc:spChg chg="del">
          <ac:chgData name="林 徹(hayashi-tooru)" userId="4dfdaa4c-403f-4247-b4b7-1f1c5d0fc795" providerId="ADAL" clId="{D085C4E9-C53C-4B1E-9581-101B15E64217}" dt="2023-09-22T08:36:04.087" v="1" actId="478"/>
          <ac:spMkLst>
            <pc:docMk/>
            <pc:sldMk cId="1899712095" sldId="279"/>
            <ac:spMk id="4" creationId="{78B315A8-080C-8B14-199A-0BDEE81534C3}"/>
          </ac:spMkLst>
        </pc:spChg>
      </pc:sldChg>
    </pc:docChg>
  </pc:docChgLst>
</pc:chgInfo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A317C7-D7B0-4F7F-B4AC-75115C355A00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3013"/>
            <a:ext cx="23717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BFC951-0FFC-402F-AA92-34AFF8D3D2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1313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.xml" />
  <Relationship Id="rId1" Type="http://schemas.openxmlformats.org/officeDocument/2006/relationships/notesMaster" Target="../notesMasters/notesMaster1.xml" />
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BFC951-0FFC-402F-AA92-34AFF8D3D27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2105783"/>
      </p:ext>
    </p:extLst>
  </p:cSld>
  <p:clrMapOvr>
    <a:masterClrMapping/>
  </p:clrMapOvr>
</p:note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1.png" />
  <Relationship Id="rId2" Type="http://schemas.openxmlformats.org/officeDocument/2006/relationships/notesSlide" Target="../notesSlides/notesSlide1.xml" />
  <Relationship Id="rId1" Type="http://schemas.openxmlformats.org/officeDocument/2006/relationships/slideLayout" Target="../slideLayouts/slideLayout1.xml" />
  <Relationship Id="rId5" Type="http://schemas.openxmlformats.org/officeDocument/2006/relationships/image" Target="../media/image3.png" />
  <Relationship Id="rId4" Type="http://schemas.openxmlformats.org/officeDocument/2006/relationships/image" Target="../media/image2.png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D8A736A-9961-4CCC-85B1-AFD1E3E9EA20}"/>
              </a:ext>
            </a:extLst>
          </p:cNvPr>
          <p:cNvSpPr/>
          <p:nvPr/>
        </p:nvSpPr>
        <p:spPr>
          <a:xfrm>
            <a:off x="-4289" y="-78749"/>
            <a:ext cx="7560000" cy="1937921"/>
          </a:xfrm>
          <a:prstGeom prst="rect">
            <a:avLst/>
          </a:prstGeom>
          <a:solidFill>
            <a:srgbClr val="002060"/>
          </a:solidFill>
          <a:ln w="2242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2063A7D1-BA70-4A6B-BA12-E12EE1F8F397}"/>
              </a:ext>
            </a:extLst>
          </p:cNvPr>
          <p:cNvSpPr/>
          <p:nvPr/>
        </p:nvSpPr>
        <p:spPr>
          <a:xfrm>
            <a:off x="626427" y="692881"/>
            <a:ext cx="5911744" cy="10285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ja-JP" altLang="en-US" sz="3200" b="1" dirty="0"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令和５年</a:t>
            </a:r>
            <a:r>
              <a:rPr lang="en-US" altLang="ja-JP" sz="3200" b="1" dirty="0"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lang="ja-JP" altLang="en-US" sz="3200" b="1" dirty="0"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月から</a:t>
            </a:r>
            <a:br>
              <a:rPr lang="en-US" altLang="ja-JP" sz="3200" b="1" dirty="0"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sz="3200" b="1" dirty="0"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窓口での負担</a:t>
            </a:r>
            <a:r>
              <a:rPr lang="ja-JP" altLang="en-US" sz="3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が生じます</a:t>
            </a: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0B377C5A-CF4F-4F6A-A452-6F31AFC321E8}"/>
              </a:ext>
            </a:extLst>
          </p:cNvPr>
          <p:cNvSpPr/>
          <p:nvPr/>
        </p:nvSpPr>
        <p:spPr>
          <a:xfrm>
            <a:off x="461658" y="223191"/>
            <a:ext cx="6510859" cy="329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b="1" spc="-162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新型コロナウイルス感染症の</a:t>
            </a:r>
            <a:r>
              <a:rPr lang="ja-JP" altLang="en-US" sz="3200" b="1" spc="-162" dirty="0"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治療薬</a:t>
            </a:r>
            <a:r>
              <a:rPr lang="ja-JP" altLang="en-US" sz="2400" b="1" spc="-162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について</a:t>
            </a:r>
            <a:endParaRPr lang="en-US" altLang="ja-JP" sz="2400" b="1" spc="-162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A4E99295-4F53-47D5-A633-01CA16A768CA}"/>
              </a:ext>
            </a:extLst>
          </p:cNvPr>
          <p:cNvSpPr/>
          <p:nvPr/>
        </p:nvSpPr>
        <p:spPr>
          <a:xfrm>
            <a:off x="79394" y="988886"/>
            <a:ext cx="7427086" cy="852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kumimoji="0" lang="ja-JP" altLang="en-US" sz="3100" b="0" i="0" u="none" strike="noStrike" kern="1200" cap="none" spc="-162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1" name="TextBox 21">
            <a:extLst>
              <a:ext uri="{FF2B5EF4-FFF2-40B4-BE49-F238E27FC236}">
                <a16:creationId xmlns:a16="http://schemas.microsoft.com/office/drawing/2014/main" id="{A0EB589A-0CED-49FB-BEAD-F328DA30D64C}"/>
              </a:ext>
            </a:extLst>
          </p:cNvPr>
          <p:cNvSpPr txBox="1"/>
          <p:nvPr/>
        </p:nvSpPr>
        <p:spPr>
          <a:xfrm>
            <a:off x="6281592" y="10402071"/>
            <a:ext cx="1143000" cy="13202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200"/>
              </a:lnSpc>
              <a:defRPr/>
            </a:pPr>
            <a:r>
              <a:rPr lang="ja-JP" altLang="en-US" sz="9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作成：令和５年９月</a:t>
            </a:r>
          </a:p>
        </p:txBody>
      </p:sp>
      <p:sp>
        <p:nvSpPr>
          <p:cNvPr id="98" name="四角形: 角を丸くする 97">
            <a:extLst>
              <a:ext uri="{FF2B5EF4-FFF2-40B4-BE49-F238E27FC236}">
                <a16:creationId xmlns:a16="http://schemas.microsoft.com/office/drawing/2014/main" id="{E5D98710-2D6C-48C6-9909-1648550B0B83}"/>
              </a:ext>
            </a:extLst>
          </p:cNvPr>
          <p:cNvSpPr/>
          <p:nvPr/>
        </p:nvSpPr>
        <p:spPr>
          <a:xfrm>
            <a:off x="314939" y="4726464"/>
            <a:ext cx="6921910" cy="4161697"/>
          </a:xfrm>
          <a:prstGeom prst="roundRect">
            <a:avLst>
              <a:gd name="adj" fmla="val 8260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7BE63E51-A64C-47D5-911E-CEE0848054BB}"/>
              </a:ext>
            </a:extLst>
          </p:cNvPr>
          <p:cNvSpPr/>
          <p:nvPr/>
        </p:nvSpPr>
        <p:spPr>
          <a:xfrm>
            <a:off x="5607050" y="9892794"/>
            <a:ext cx="1140199" cy="3307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ja-JP" altLang="en-US" sz="800" b="1" dirty="0">
              <a:solidFill>
                <a:schemeClr val="tx1"/>
              </a:solidFill>
            </a:endParaRPr>
          </a:p>
          <a:p>
            <a:pPr>
              <a:lnSpc>
                <a:spcPts val="1000"/>
              </a:lnSpc>
            </a:pPr>
            <a:r>
              <a:rPr lang="ja-JP" altLang="en-US" sz="8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令和５年</a:t>
            </a:r>
            <a:r>
              <a:rPr lang="en-US" altLang="ja-JP" sz="8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lang="ja-JP" altLang="en-US" sz="8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月以降の</a:t>
            </a:r>
            <a:endParaRPr lang="en-US" altLang="ja-JP" sz="8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8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公費支援等について</a:t>
            </a:r>
            <a:endParaRPr lang="en-US" altLang="ja-JP" sz="8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8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（厚生労働省</a:t>
            </a:r>
            <a:r>
              <a:rPr lang="en-US" altLang="ja-JP" sz="8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HP</a:t>
            </a:r>
            <a:r>
              <a:rPr lang="ja-JP" altLang="en-US" sz="800" b="1" dirty="0">
                <a:solidFill>
                  <a:schemeClr val="tx1"/>
                </a:solidFill>
              </a:rPr>
              <a:t>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46CC54D-D506-D053-4BF4-449396647BF1}"/>
              </a:ext>
            </a:extLst>
          </p:cNvPr>
          <p:cNvSpPr txBox="1"/>
          <p:nvPr/>
        </p:nvSpPr>
        <p:spPr>
          <a:xfrm>
            <a:off x="569204" y="5060771"/>
            <a:ext cx="6615922" cy="1296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300"/>
              </a:lnSpc>
            </a:pPr>
            <a:r>
              <a:rPr kumimoji="1" lang="ja-JP" altLang="en-US" sz="24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医療費の自己負担割合に応じて、上記治療薬の</a:t>
            </a:r>
            <a:endParaRPr kumimoji="1" lang="en-US" altLang="ja-JP" sz="24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3300"/>
              </a:lnSpc>
            </a:pPr>
            <a:r>
              <a:rPr kumimoji="1" lang="ja-JP" altLang="en-US" sz="24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薬剤費として、以下の窓口負担をお願いします</a:t>
            </a:r>
            <a:endParaRPr kumimoji="1" lang="en-US" altLang="ja-JP" sz="24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3300"/>
              </a:lnSpc>
            </a:pPr>
            <a:r>
              <a:rPr kumimoji="1" lang="ja-JP" altLang="en-US" sz="22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（これを超える部分は、公費で負担します）</a:t>
            </a:r>
            <a:endParaRPr kumimoji="1" lang="en-US" altLang="ja-JP" sz="22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" name="AutoShape 6">
            <a:extLst>
              <a:ext uri="{FF2B5EF4-FFF2-40B4-BE49-F238E27FC236}">
                <a16:creationId xmlns:a16="http://schemas.microsoft.com/office/drawing/2014/main" id="{64F312DC-EBBB-D508-9D2E-FCA8BE7579F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-4302088" y="4771643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9" name="AutoShape 8">
            <a:extLst>
              <a:ext uri="{FF2B5EF4-FFF2-40B4-BE49-F238E27FC236}">
                <a16:creationId xmlns:a16="http://schemas.microsoft.com/office/drawing/2014/main" id="{8187E790-C78C-5D92-6E71-6640AE84A3F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-4149688" y="4924043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728D9D2A-E892-92E3-05C6-0E29AD3E5E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1854" y="358581"/>
            <a:ext cx="701327" cy="1389607"/>
          </a:xfrm>
          <a:prstGeom prst="rect">
            <a:avLst/>
          </a:prstGeom>
        </p:spPr>
      </p:pic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00900CFA-2E56-0228-3088-152837D53A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4889280"/>
              </p:ext>
            </p:extLst>
          </p:nvPr>
        </p:nvGraphicFramePr>
        <p:xfrm>
          <a:off x="1217025" y="6540142"/>
          <a:ext cx="5117738" cy="1966263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2558869">
                  <a:extLst>
                    <a:ext uri="{9D8B030D-6E8A-4147-A177-3AD203B41FA5}">
                      <a16:colId xmlns:a16="http://schemas.microsoft.com/office/drawing/2014/main" val="432997576"/>
                    </a:ext>
                  </a:extLst>
                </a:gridCol>
                <a:gridCol w="2558869">
                  <a:extLst>
                    <a:ext uri="{9D8B030D-6E8A-4147-A177-3AD203B41FA5}">
                      <a16:colId xmlns:a16="http://schemas.microsoft.com/office/drawing/2014/main" val="2895130086"/>
                    </a:ext>
                  </a:extLst>
                </a:gridCol>
              </a:tblGrid>
              <a:tr h="66916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3000" kern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３割の方</a:t>
                      </a:r>
                      <a:endParaRPr kumimoji="1" lang="ja-JP" altLang="en-US" sz="3000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ja-JP" sz="3000" kern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9,000</a:t>
                      </a:r>
                      <a:r>
                        <a:rPr kumimoji="1" lang="ja-JP" altLang="en-US" sz="3000" kern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円</a:t>
                      </a:r>
                      <a:endParaRPr kumimoji="1" lang="ja-JP" altLang="en-US" sz="3000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8790357"/>
                  </a:ext>
                </a:extLst>
              </a:tr>
              <a:tr h="62578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3000" kern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２割の方</a:t>
                      </a:r>
                      <a:endParaRPr kumimoji="1" lang="ja-JP" altLang="en-US" sz="3000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ja-JP" sz="3000" kern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6,000</a:t>
                      </a:r>
                      <a:r>
                        <a:rPr kumimoji="1" lang="ja-JP" altLang="en-US" sz="3000" kern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円</a:t>
                      </a:r>
                      <a:endParaRPr kumimoji="1" lang="ja-JP" altLang="en-US" sz="3000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866877"/>
                  </a:ext>
                </a:extLst>
              </a:tr>
              <a:tr h="67132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3000" kern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１割の方</a:t>
                      </a:r>
                      <a:endParaRPr kumimoji="1" lang="ja-JP" altLang="en-US" sz="3000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ja-JP" sz="3000" kern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3,000</a:t>
                      </a:r>
                      <a:r>
                        <a:rPr kumimoji="1" lang="ja-JP" altLang="en-US" sz="3000" kern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円</a:t>
                      </a:r>
                      <a:endParaRPr kumimoji="1" lang="ja-JP" altLang="en-US" sz="3000" kern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356956"/>
                  </a:ext>
                </a:extLst>
              </a:tr>
            </a:tbl>
          </a:graphicData>
        </a:graphic>
      </p:graphicFrame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04E48DE7-E6CB-A05F-FA58-3DFCFBD7EECB}"/>
              </a:ext>
            </a:extLst>
          </p:cNvPr>
          <p:cNvSpPr/>
          <p:nvPr/>
        </p:nvSpPr>
        <p:spPr>
          <a:xfrm>
            <a:off x="643599" y="4524096"/>
            <a:ext cx="1837366" cy="4400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TextBox 21">
            <a:extLst>
              <a:ext uri="{FF2B5EF4-FFF2-40B4-BE49-F238E27FC236}">
                <a16:creationId xmlns:a16="http://schemas.microsoft.com/office/drawing/2014/main" id="{062CEE1D-3DD5-294E-DF83-B2757416EC19}"/>
              </a:ext>
            </a:extLst>
          </p:cNvPr>
          <p:cNvSpPr txBox="1"/>
          <p:nvPr/>
        </p:nvSpPr>
        <p:spPr>
          <a:xfrm>
            <a:off x="762799" y="4622930"/>
            <a:ext cx="1620000" cy="263405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201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000" b="1" spc="-5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lang="ja-JP" altLang="en-US" sz="2000" b="1" spc="-5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月以降</a:t>
            </a:r>
          </a:p>
        </p:txBody>
      </p:sp>
      <p:sp>
        <p:nvSpPr>
          <p:cNvPr id="28" name="二等辺三角形 27">
            <a:extLst>
              <a:ext uri="{FF2B5EF4-FFF2-40B4-BE49-F238E27FC236}">
                <a16:creationId xmlns:a16="http://schemas.microsoft.com/office/drawing/2014/main" id="{35B43A91-EEFB-C699-8A70-9A738006C57C}"/>
              </a:ext>
            </a:extLst>
          </p:cNvPr>
          <p:cNvSpPr/>
          <p:nvPr/>
        </p:nvSpPr>
        <p:spPr>
          <a:xfrm rot="10800000">
            <a:off x="2501602" y="4027334"/>
            <a:ext cx="2626386" cy="369468"/>
          </a:xfrm>
          <a:prstGeom prst="triangle">
            <a:avLst>
              <a:gd name="adj" fmla="val 50848"/>
            </a:avLst>
          </a:prstGeom>
          <a:solidFill>
            <a:srgbClr val="002060"/>
          </a:solidFill>
          <a:ln w="2242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36CBD2A-8328-821C-72E3-81F016F09071}"/>
              </a:ext>
            </a:extLst>
          </p:cNvPr>
          <p:cNvSpPr txBox="1"/>
          <p:nvPr/>
        </p:nvSpPr>
        <p:spPr>
          <a:xfrm>
            <a:off x="5164757" y="8512465"/>
            <a:ext cx="13511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各治療薬共通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E92C5E4E-01D9-798B-92CB-B6F50BE73F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192" y="9943470"/>
            <a:ext cx="1828800" cy="534573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8D063915-0DAD-056F-3892-F47854254DF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20938" y="9711128"/>
            <a:ext cx="602243" cy="604647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1767496-8684-0A15-14F0-D833359C6771}"/>
              </a:ext>
            </a:extLst>
          </p:cNvPr>
          <p:cNvSpPr txBox="1"/>
          <p:nvPr/>
        </p:nvSpPr>
        <p:spPr>
          <a:xfrm>
            <a:off x="588958" y="8972464"/>
            <a:ext cx="65961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/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治療薬は、医師が必要と判断した方に使用されます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77800" indent="-177800"/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薬剤費以外の医療費（診察料、処方料、調剤料等）は、５類感染症に移行した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77800" indent="-177800"/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 令和５年５月８日以降と同様の取扱い（</a:t>
            </a:r>
            <a:r>
              <a:rPr kumimoji="1" lang="ja-JP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窓口負担あり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）となります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D007BB4-8D38-B109-8E5E-E716CB5E2E30}"/>
              </a:ext>
            </a:extLst>
          </p:cNvPr>
          <p:cNvSpPr/>
          <p:nvPr/>
        </p:nvSpPr>
        <p:spPr>
          <a:xfrm>
            <a:off x="170538" y="2193479"/>
            <a:ext cx="7204420" cy="1561596"/>
          </a:xfrm>
          <a:prstGeom prst="rect">
            <a:avLst/>
          </a:prstGeom>
          <a:noFill/>
          <a:ln w="2242" cap="flat">
            <a:solidFill>
              <a:srgbClr val="002060"/>
            </a:solidFill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15B943F-EE26-D2AC-CA70-2C29DEB1CA70}"/>
              </a:ext>
            </a:extLst>
          </p:cNvPr>
          <p:cNvSpPr txBox="1"/>
          <p:nvPr/>
        </p:nvSpPr>
        <p:spPr>
          <a:xfrm>
            <a:off x="72084" y="1880040"/>
            <a:ext cx="7427087" cy="17236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3300"/>
              </a:lnSpc>
            </a:pPr>
            <a:r>
              <a:rPr kumimoji="1"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  <a:r>
              <a:rPr kumimoji="1" lang="ja-JP" altLang="en-US" sz="2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新型コロナウイルス感染症治療薬</a:t>
            </a:r>
            <a:r>
              <a:rPr kumimoji="1"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（経口薬のラゲブリオ、</a:t>
            </a:r>
            <a:endParaRPr kumimoji="1" lang="en-US" altLang="ja-JP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>
              <a:lnSpc>
                <a:spcPts val="3300"/>
              </a:lnSpc>
            </a:pPr>
            <a:r>
              <a:rPr kumimoji="1"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パキロビッド、ゾコーバ、点滴薬のベクルリー）</a:t>
            </a:r>
            <a:r>
              <a:rPr kumimoji="1" lang="ja-JP" altLang="en-US" sz="2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の薬剤費は、</a:t>
            </a:r>
            <a:endParaRPr kumimoji="1" lang="en-US" altLang="ja-JP" sz="22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>
              <a:lnSpc>
                <a:spcPts val="3300"/>
              </a:lnSpc>
            </a:pPr>
            <a:r>
              <a:rPr kumimoji="1" lang="en-US" altLang="ja-JP" sz="2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9</a:t>
            </a:r>
            <a:r>
              <a:rPr kumimoji="1" lang="ja-JP" altLang="en-US" sz="2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月末で全額公費負担</a:t>
            </a:r>
            <a:r>
              <a:rPr kumimoji="1"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（窓口負担なし）</a:t>
            </a:r>
            <a:r>
              <a:rPr kumimoji="1" lang="ja-JP" altLang="en-US" sz="2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の運用が終了します</a:t>
            </a:r>
            <a:endParaRPr kumimoji="1" lang="en-US" altLang="ja-JP" sz="22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9712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1658</TotalTime>
  <Words>193</Words>
  <Application>Microsoft Office PowerPoint</Application>
  <PresentationFormat>ユーザー設定</PresentationFormat>
  <Paragraphs>25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Calibri</vt:lpstr>
      <vt:lpstr>BIZ UDPゴシック</vt:lpstr>
      <vt:lpstr>メイリオ</vt:lpstr>
      <vt:lpstr>Arial</vt:lpstr>
      <vt:lpstr>Office Theme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【別紙】リーフレット</dc:title>
  <dc:creator>User</dc:creator>
  <cp:lastModifiedBy>加藤 正嗣(katou-masashi)</cp:lastModifiedBy>
  <cp:revision>77</cp:revision>
  <cp:lastPrinted>2023-09-22T08:52:11Z</cp:lastPrinted>
  <dcterms:created xsi:type="dcterms:W3CDTF">2006-08-16T00:00:00Z</dcterms:created>
  <dcterms:modified xsi:type="dcterms:W3CDTF">2023-09-22T09:05:18Z</dcterms:modified>
  <dc:identifier>DAFLi-Y5BcA</dc:identifier>
</cp:coreProperties>
</file>