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37350"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350" y="0"/>
            <a:ext cx="2919413" cy="495300"/>
          </a:xfrm>
          <a:prstGeom prst="rect">
            <a:avLst/>
          </a:prstGeom>
        </p:spPr>
        <p:txBody>
          <a:bodyPr vert="horz" lIns="91440" tIns="45720" rIns="91440" bIns="45720" rtlCol="0"/>
          <a:lstStyle>
            <a:lvl1pPr algn="r">
              <a:defRPr sz="1200"/>
            </a:lvl1pPr>
          </a:lstStyle>
          <a:p>
            <a:fld id="{7EBAA7FB-7740-4309-90DB-CE4FE04EAFF8}" type="datetimeFigureOut">
              <a:rPr kumimoji="1" lang="ja-JP" altLang="en-US" smtClean="0"/>
              <a:t>2024/9/4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8200"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9800"/>
            <a:ext cx="5391150" cy="38862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350" y="9374188"/>
            <a:ext cx="2919413" cy="495300"/>
          </a:xfrm>
          <a:prstGeom prst="rect">
            <a:avLst/>
          </a:prstGeom>
        </p:spPr>
        <p:txBody>
          <a:bodyPr vert="horz" lIns="91440" tIns="45720" rIns="91440" bIns="45720" rtlCol="0" anchor="b"/>
          <a:lstStyle>
            <a:lvl1pPr algn="r">
              <a:defRPr sz="1200"/>
            </a:lvl1pPr>
          </a:lstStyle>
          <a:p>
            <a:fld id="{114466AC-22DD-48B8-96EF-E70A0C938F7E}" type="slidenum">
              <a:rPr kumimoji="1" lang="ja-JP" altLang="en-US" smtClean="0"/>
              <a:t>‹#›</a:t>
            </a:fld>
            <a:endParaRPr kumimoji="1" lang="ja-JP" altLang="en-US"/>
          </a:p>
        </p:txBody>
      </p:sp>
    </p:spTree>
    <p:extLst>
      <p:ext uri="{BB962C8B-B14F-4D97-AF65-F5344CB8AC3E}">
        <p14:creationId xmlns:p14="http://schemas.microsoft.com/office/powerpoint/2010/main" val="3084710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14466AC-22DD-48B8-96EF-E70A0C938F7E}" type="slidenum">
              <a:rPr kumimoji="1" lang="ja-JP" altLang="en-US" smtClean="0"/>
              <a:t>1</a:t>
            </a:fld>
            <a:endParaRPr kumimoji="1" lang="ja-JP" altLang="en-US"/>
          </a:p>
        </p:txBody>
      </p:sp>
    </p:spTree>
    <p:extLst>
      <p:ext uri="{BB962C8B-B14F-4D97-AF65-F5344CB8AC3E}">
        <p14:creationId xmlns:p14="http://schemas.microsoft.com/office/powerpoint/2010/main" val="31403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98244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2456887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119798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384263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158644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74824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338895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92157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121661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112434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4A30FC-71FC-4422-97BF-3A0A24A8E5F9}" type="datetimeFigureOut">
              <a:rPr kumimoji="1" lang="ja-JP" altLang="en-US" smtClean="0"/>
              <a:t>2024/9/4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235611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A30FC-71FC-4422-97BF-3A0A24A8E5F9}" type="datetimeFigureOut">
              <a:rPr kumimoji="1" lang="ja-JP" altLang="en-US" smtClean="0"/>
              <a:t>2024/9/4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3720F-C564-41FB-8874-56144D4EB0A0}" type="slidenum">
              <a:rPr kumimoji="1" lang="ja-JP" altLang="en-US" smtClean="0"/>
              <a:t>‹#›</a:t>
            </a:fld>
            <a:endParaRPr kumimoji="1" lang="ja-JP" altLang="en-US"/>
          </a:p>
        </p:txBody>
      </p:sp>
    </p:spTree>
    <p:extLst>
      <p:ext uri="{BB962C8B-B14F-4D97-AF65-F5344CB8AC3E}">
        <p14:creationId xmlns:p14="http://schemas.microsoft.com/office/powerpoint/2010/main" val="119182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691148" y="3228066"/>
            <a:ext cx="2671390" cy="1200329"/>
          </a:xfrm>
          <a:prstGeom prst="rect">
            <a:avLst/>
          </a:prstGeom>
          <a:noFill/>
        </p:spPr>
        <p:txBody>
          <a:bodyPr wrap="square" rtlCol="0">
            <a:spAutoFit/>
          </a:bodyPr>
          <a:lstStyle/>
          <a:p>
            <a:r>
              <a:rPr kumimoji="1" lang="ja-JP" altLang="en-US" sz="1500" b="1" u="sng" dirty="0">
                <a:latin typeface="HG丸ｺﾞｼｯｸM-PRO" panose="020F0600000000000000" pitchFamily="50" charset="-128"/>
                <a:ea typeface="HG丸ｺﾞｼｯｸM-PRO" panose="020F0600000000000000" pitchFamily="50" charset="-128"/>
              </a:rPr>
              <a:t>⑤ 災害対策本部対応訓練</a:t>
            </a:r>
            <a:endParaRPr kumimoji="1" lang="en-US" altLang="ja-JP" sz="1500" b="1" u="sng" dirty="0">
              <a:latin typeface="HG丸ｺﾞｼｯｸM-PRO" panose="020F0600000000000000" pitchFamily="50" charset="-128"/>
              <a:ea typeface="HG丸ｺﾞｼｯｸM-PRO" panose="020F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江の島高所カメラの画像で、海岸や津波避難ビルの避難</a:t>
            </a: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状況や津波フラッグの掲出</a:t>
            </a: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状況を確認する。</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16" name="テキスト ボックス 15"/>
          <p:cNvSpPr txBox="1"/>
          <p:nvPr/>
        </p:nvSpPr>
        <p:spPr>
          <a:xfrm>
            <a:off x="9673769" y="1486996"/>
            <a:ext cx="2592343" cy="1615827"/>
          </a:xfrm>
          <a:prstGeom prst="rect">
            <a:avLst/>
          </a:prstGeom>
          <a:noFill/>
        </p:spPr>
        <p:txBody>
          <a:bodyPr wrap="square" rtlCol="0">
            <a:spAutoFit/>
          </a:bodyPr>
          <a:lstStyle/>
          <a:p>
            <a:r>
              <a:rPr kumimoji="1" lang="ja-JP" altLang="en-US" sz="1500" b="1" u="sng" dirty="0">
                <a:latin typeface="HG丸ｺﾞｼｯｸM-PRO" panose="020F0600000000000000" pitchFamily="50" charset="-128"/>
                <a:ea typeface="HG丸ｺﾞｼｯｸM-PRO" panose="020F0600000000000000" pitchFamily="50" charset="-128"/>
              </a:rPr>
              <a:t>④ 津波フラッグ掲出訓練</a:t>
            </a:r>
            <a:endParaRPr kumimoji="1" lang="en-US" altLang="ja-JP" sz="1500" b="1" u="sng" dirty="0">
              <a:latin typeface="HG丸ｺﾞｼｯｸM-PRO" panose="020F0600000000000000" pitchFamily="50" charset="-128"/>
              <a:ea typeface="HG丸ｺﾞｼｯｸM-PRO" panose="020F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協力施設で津波フラッグを</a:t>
            </a: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掲出</a:t>
            </a: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a:t>
            </a:r>
            <a:r>
              <a:rPr lang="ja-JP" altLang="en-US" sz="1400" u="sng" dirty="0">
                <a:latin typeface="HGSｺﾞｼｯｸM" panose="020B0600000000000000" pitchFamily="50" charset="-128"/>
                <a:ea typeface="HGSｺﾞｼｯｸM" panose="020B0600000000000000" pitchFamily="50" charset="-128"/>
              </a:rPr>
              <a:t>津波避難タワー</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a:t>
            </a:r>
            <a:r>
              <a:rPr lang="ja-JP" altLang="en-US" sz="1400" u="sng" dirty="0">
                <a:latin typeface="HGSｺﾞｼｯｸM" panose="020B0600000000000000" pitchFamily="50" charset="-128"/>
                <a:ea typeface="HGSｺﾞｼｯｸM" panose="020B0600000000000000" pitchFamily="50" charset="-128"/>
              </a:rPr>
              <a:t>新江ノ島水族館</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a:t>
            </a:r>
            <a:r>
              <a:rPr lang="ja-JP" altLang="en-US" sz="1400" u="sng" dirty="0">
                <a:latin typeface="HGSｺﾞｼｯｸM" panose="020B0600000000000000" pitchFamily="50" charset="-128"/>
                <a:ea typeface="HGSｺﾞｼｯｸM" panose="020B0600000000000000" pitchFamily="50" charset="-128"/>
              </a:rPr>
              <a:t>鵠生園</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a:t>
            </a:r>
            <a:r>
              <a:rPr lang="ja-JP" altLang="en-US" sz="1400" u="sng" dirty="0">
                <a:latin typeface="HGSｺﾞｼｯｸM" panose="020B0600000000000000" pitchFamily="50" charset="-128"/>
                <a:ea typeface="HGSｺﾞｼｯｸM" panose="020B0600000000000000" pitchFamily="50" charset="-128"/>
              </a:rPr>
              <a:t>江の島アイランドスパ</a:t>
            </a:r>
            <a:endParaRPr lang="en-US" altLang="ja-JP" sz="1400" u="sng" dirty="0">
              <a:latin typeface="HGSｺﾞｼｯｸM" panose="020B0600000000000000" pitchFamily="50" charset="-128"/>
              <a:ea typeface="HGSｺﾞｼｯｸM" panose="020B0600000000000000" pitchFamily="50" charset="-128"/>
            </a:endParaRPr>
          </a:p>
        </p:txBody>
      </p:sp>
      <p:sp>
        <p:nvSpPr>
          <p:cNvPr id="17" name="テキスト ボックス 16"/>
          <p:cNvSpPr txBox="1"/>
          <p:nvPr/>
        </p:nvSpPr>
        <p:spPr>
          <a:xfrm>
            <a:off x="83912" y="3573941"/>
            <a:ext cx="2615767" cy="3200876"/>
          </a:xfrm>
          <a:prstGeom prst="rect">
            <a:avLst/>
          </a:prstGeom>
          <a:noFill/>
        </p:spPr>
        <p:txBody>
          <a:bodyPr wrap="square" rtlCol="0">
            <a:spAutoFit/>
          </a:bodyPr>
          <a:lstStyle/>
          <a:p>
            <a:r>
              <a:rPr lang="ja-JP" altLang="en-US" sz="1600" b="1" u="sng" dirty="0">
                <a:latin typeface="HG丸ｺﾞｼｯｸM-PRO" panose="020F0600000000000000" pitchFamily="50" charset="-128"/>
                <a:ea typeface="HG丸ｺﾞｼｯｸM-PRO" panose="020F0600000000000000" pitchFamily="50" charset="-128"/>
              </a:rPr>
              <a:t>③ </a:t>
            </a:r>
            <a:r>
              <a:rPr lang="ja-JP" altLang="en-US" sz="1500" b="1" u="sng" dirty="0">
                <a:latin typeface="HG丸ｺﾞｼｯｸM-PRO" panose="020F0600000000000000" pitchFamily="50" charset="-128"/>
                <a:ea typeface="HG丸ｺﾞｼｯｸM-PRO" panose="020F0600000000000000" pitchFamily="50" charset="-128"/>
              </a:rPr>
              <a:t>津波避難ビル</a:t>
            </a:r>
            <a:r>
              <a:rPr kumimoji="1" lang="ja-JP" altLang="en-US" sz="1500" b="1" u="sng" dirty="0">
                <a:latin typeface="HG丸ｺﾞｼｯｸM-PRO" panose="020F0600000000000000" pitchFamily="50" charset="-128"/>
                <a:ea typeface="HG丸ｺﾞｼｯｸM-PRO" panose="020F0600000000000000" pitchFamily="50" charset="-128"/>
              </a:rPr>
              <a:t>受入訓練</a:t>
            </a:r>
            <a:endParaRPr kumimoji="1" lang="en-US" altLang="ja-JP" sz="1500" b="1" u="sng" dirty="0">
              <a:latin typeface="HG丸ｺﾞｼｯｸM-PRO" panose="020F0600000000000000" pitchFamily="50" charset="-128"/>
              <a:ea typeface="HG丸ｺﾞｼｯｸM-PRO" panose="020F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訓練使用の協力を得られる施設において、避難者の受け入れを行う。</a:t>
            </a: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例）・</a:t>
            </a:r>
            <a:r>
              <a:rPr lang="ja-JP" altLang="en-US" sz="1400" u="sng" dirty="0">
                <a:latin typeface="HGSｺﾞｼｯｸM" panose="020B0600000000000000" pitchFamily="50" charset="-128"/>
                <a:ea typeface="HGSｺﾞｼｯｸM" panose="020B0600000000000000" pitchFamily="50" charset="-128"/>
              </a:rPr>
              <a:t>ミオカステーロ鵠沼</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u="sng" dirty="0">
                <a:latin typeface="HGSｺﾞｼｯｸM" panose="020B0600000000000000" pitchFamily="50" charset="-128"/>
                <a:ea typeface="HGSｺﾞｼｯｸM" panose="020B0600000000000000" pitchFamily="50" charset="-128"/>
              </a:rPr>
              <a:t>海岸</a:t>
            </a:r>
            <a:r>
              <a:rPr lang="en-US" altLang="ja-JP" sz="1400" u="sng" dirty="0">
                <a:latin typeface="HGSｺﾞｼｯｸM" panose="020B0600000000000000" pitchFamily="50" charset="-128"/>
                <a:ea typeface="HGSｺﾞｼｯｸM" panose="020B0600000000000000" pitchFamily="50" charset="-128"/>
              </a:rPr>
              <a:t>(</a:t>
            </a:r>
            <a:r>
              <a:rPr lang="ja-JP" altLang="en-US" sz="1400" u="sng" dirty="0">
                <a:latin typeface="HGSｺﾞｼｯｸM" panose="020B0600000000000000" pitchFamily="50" charset="-128"/>
                <a:ea typeface="HGSｺﾞｼｯｸM" panose="020B0600000000000000" pitchFamily="50" charset="-128"/>
              </a:rPr>
              <a:t>調整中</a:t>
            </a:r>
            <a:r>
              <a:rPr lang="en-US" altLang="ja-JP" sz="1400" u="sng" dirty="0">
                <a:latin typeface="HGSｺﾞｼｯｸM" panose="020B0600000000000000" pitchFamily="50" charset="-128"/>
                <a:ea typeface="HGSｺﾞｼｯｸM" panose="020B0600000000000000" pitchFamily="50" charset="-128"/>
              </a:rPr>
              <a:t>)</a:t>
            </a:r>
            <a:r>
              <a:rPr lang="ja-JP" altLang="en-US" sz="1400" u="sng" dirty="0">
                <a:latin typeface="HGSｺﾞｼｯｸM" panose="020B0600000000000000" pitchFamily="50" charset="-128"/>
                <a:ea typeface="HGSｺﾞｼｯｸM" panose="020B0600000000000000" pitchFamily="50" charset="-128"/>
              </a:rPr>
              <a:t>　</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u="sng" dirty="0">
                <a:latin typeface="HGSｺﾞｼｯｸM" panose="020B0600000000000000" pitchFamily="50" charset="-128"/>
                <a:ea typeface="HGSｺﾞｼｯｸM" panose="020B0600000000000000" pitchFamily="50" charset="-128"/>
              </a:rPr>
              <a:t>新江ノ島水族館</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u="sng" dirty="0">
                <a:latin typeface="HGSｺﾞｼｯｸM" panose="020B0600000000000000" pitchFamily="50" charset="-128"/>
                <a:ea typeface="HGSｺﾞｼｯｸM" panose="020B0600000000000000" pitchFamily="50" charset="-128"/>
              </a:rPr>
              <a:t>鵠南小学校</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u="sng" dirty="0">
                <a:latin typeface="HGSｺﾞｼｯｸM" panose="020B0600000000000000" pitchFamily="50" charset="-128"/>
                <a:ea typeface="HGSｺﾞｼｯｸM" panose="020B0600000000000000" pitchFamily="50" charset="-128"/>
              </a:rPr>
              <a:t>湘南メディカルビル</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スロープのある施設では車いす等の受け入れを検証。　　</a:t>
            </a:r>
            <a:endParaRPr lang="en-US" altLang="ja-JP" sz="1400"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u="sng" dirty="0">
                <a:latin typeface="HGSｺﾞｼｯｸM" panose="020B0600000000000000" pitchFamily="50" charset="-128"/>
                <a:ea typeface="HGSｺﾞｼｯｸM" panose="020B0600000000000000" pitchFamily="50" charset="-128"/>
              </a:rPr>
              <a:t>辻堂市民センター</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lang="ja-JP" altLang="en-US" sz="1400" u="sng" dirty="0">
                <a:latin typeface="HGSｺﾞｼｯｸM" panose="020B0600000000000000" pitchFamily="50" charset="-128"/>
                <a:ea typeface="HGSｺﾞｼｯｸM" panose="020B0600000000000000" pitchFamily="50" charset="-128"/>
              </a:rPr>
              <a:t>フジ鵠沼店</a:t>
            </a:r>
            <a:endParaRPr lang="en-US" altLang="ja-JP" sz="1400" u="sng" dirty="0">
              <a:latin typeface="HGSｺﾞｼｯｸM" panose="020B0600000000000000" pitchFamily="50" charset="-128"/>
              <a:ea typeface="HGSｺﾞｼｯｸM" panose="020B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　・</a:t>
            </a:r>
            <a:r>
              <a:rPr kumimoji="1" lang="ja-JP" altLang="en-US" sz="1400" u="sng" dirty="0">
                <a:latin typeface="HGSｺﾞｼｯｸM" panose="020B0600000000000000" pitchFamily="50" charset="-128"/>
                <a:ea typeface="HGSｺﾞｼｯｸM" panose="020B0600000000000000" pitchFamily="50" charset="-128"/>
              </a:rPr>
              <a:t>湘南白百合幼稚園</a:t>
            </a:r>
            <a:r>
              <a:rPr kumimoji="1" lang="ja-JP" altLang="en-US" sz="1600" u="sng" dirty="0">
                <a:latin typeface="HGSｺﾞｼｯｸM" panose="020B0600000000000000" pitchFamily="50" charset="-128"/>
                <a:ea typeface="HGSｺﾞｼｯｸM" panose="020B0600000000000000" pitchFamily="50" charset="-128"/>
              </a:rPr>
              <a:t>　</a:t>
            </a:r>
            <a:r>
              <a:rPr kumimoji="1" lang="ja-JP" altLang="en-US" dirty="0"/>
              <a:t>　</a:t>
            </a:r>
          </a:p>
        </p:txBody>
      </p:sp>
      <p:sp>
        <p:nvSpPr>
          <p:cNvPr id="19" name="テキスト ボックス 18"/>
          <p:cNvSpPr txBox="1"/>
          <p:nvPr/>
        </p:nvSpPr>
        <p:spPr>
          <a:xfrm>
            <a:off x="102113" y="2695757"/>
            <a:ext cx="2617427" cy="969496"/>
          </a:xfrm>
          <a:prstGeom prst="rect">
            <a:avLst/>
          </a:prstGeom>
          <a:noFill/>
        </p:spPr>
        <p:txBody>
          <a:bodyPr wrap="square" rtlCol="0">
            <a:spAutoFit/>
          </a:bodyPr>
          <a:lstStyle/>
          <a:p>
            <a:r>
              <a:rPr lang="ja-JP" altLang="en-US" sz="1500" b="1" u="sng" dirty="0">
                <a:latin typeface="HG丸ｺﾞｼｯｸM-PRO" panose="020F0600000000000000" pitchFamily="50" charset="-128"/>
                <a:ea typeface="HG丸ｺﾞｼｯｸM-PRO" panose="020F0600000000000000" pitchFamily="50" charset="-128"/>
              </a:rPr>
              <a:t>② 津波避難行動訓練</a:t>
            </a:r>
            <a:endParaRPr kumimoji="1" lang="en-US" altLang="ja-JP" sz="1500" b="1" u="sng" dirty="0">
              <a:latin typeface="HG丸ｺﾞｼｯｸM-PRO" panose="020F0600000000000000" pitchFamily="50" charset="-128"/>
              <a:ea typeface="HG丸ｺﾞｼｯｸM-PRO" panose="020F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防災行政無線の大津波警報のサイレンを聞き、</a:t>
            </a:r>
            <a:r>
              <a:rPr kumimoji="1" lang="ja-JP" altLang="en-US" sz="1400" dirty="0">
                <a:latin typeface="HGSｺﾞｼｯｸM" panose="020B0600000000000000" pitchFamily="50" charset="-128"/>
                <a:ea typeface="HGSｺﾞｼｯｸM" panose="020B0600000000000000" pitchFamily="50" charset="-128"/>
              </a:rPr>
              <a:t>地域住民や海浜利用者は避難行動をとる</a:t>
            </a:r>
            <a:r>
              <a:rPr lang="ja-JP" altLang="en-US" sz="1400" dirty="0">
                <a:latin typeface="HGSｺﾞｼｯｸM" panose="020B0600000000000000" pitchFamily="50" charset="-128"/>
                <a:ea typeface="HGSｺﾞｼｯｸM" panose="020B0600000000000000" pitchFamily="50" charset="-128"/>
              </a:rPr>
              <a:t>。</a:t>
            </a:r>
            <a:endParaRPr kumimoji="1" lang="en-US" altLang="ja-JP" sz="1400" dirty="0">
              <a:latin typeface="HGSｺﾞｼｯｸM" panose="020B0600000000000000" pitchFamily="50" charset="-128"/>
              <a:ea typeface="HGSｺﾞｼｯｸM" panose="020B0600000000000000" pitchFamily="50" charset="-128"/>
            </a:endParaRPr>
          </a:p>
        </p:txBody>
      </p:sp>
      <p:sp>
        <p:nvSpPr>
          <p:cNvPr id="20" name="テキスト ボックス 19"/>
          <p:cNvSpPr txBox="1"/>
          <p:nvPr/>
        </p:nvSpPr>
        <p:spPr>
          <a:xfrm>
            <a:off x="95500" y="1492929"/>
            <a:ext cx="2630654" cy="1184940"/>
          </a:xfrm>
          <a:prstGeom prst="rect">
            <a:avLst/>
          </a:prstGeom>
          <a:noFill/>
        </p:spPr>
        <p:txBody>
          <a:bodyPr wrap="square" rtlCol="0">
            <a:spAutoFit/>
          </a:bodyPr>
          <a:lstStyle/>
          <a:p>
            <a:r>
              <a:rPr lang="ja-JP" altLang="en-US" sz="1500" b="1" u="sng" dirty="0">
                <a:latin typeface="HG丸ｺﾞｼｯｸM-PRO" panose="020F0600000000000000" pitchFamily="50" charset="-128"/>
                <a:ea typeface="HG丸ｺﾞｼｯｸM-PRO" panose="020F0600000000000000" pitchFamily="50" charset="-128"/>
              </a:rPr>
              <a:t>① 地震・津波情報伝達</a:t>
            </a:r>
            <a:r>
              <a:rPr kumimoji="1" lang="ja-JP" altLang="en-US" sz="1500" b="1" u="sng" dirty="0">
                <a:latin typeface="HG丸ｺﾞｼｯｸM-PRO" panose="020F0600000000000000" pitchFamily="50" charset="-128"/>
                <a:ea typeface="HG丸ｺﾞｼｯｸM-PRO" panose="020F0600000000000000" pitchFamily="50" charset="-128"/>
              </a:rPr>
              <a:t>訓練</a:t>
            </a:r>
            <a:endParaRPr kumimoji="1" lang="en-US" altLang="ja-JP" sz="1500" b="1" u="sng" dirty="0">
              <a:latin typeface="HG丸ｺﾞｼｯｸM-PRO" panose="020F0600000000000000" pitchFamily="50" charset="-128"/>
              <a:ea typeface="HG丸ｺﾞｼｯｸM-PRO" panose="020F0600000000000000" pitchFamily="50" charset="-128"/>
            </a:endParaRPr>
          </a:p>
          <a:p>
            <a:r>
              <a:rPr lang="ja-JP" altLang="en-US" sz="1400" dirty="0">
                <a:latin typeface="HGSｺﾞｼｯｸM" panose="020B0600000000000000" pitchFamily="50" charset="-128"/>
                <a:ea typeface="HGSｺﾞｼｯｸM" panose="020B0600000000000000" pitchFamily="50" charset="-128"/>
              </a:rPr>
              <a:t>防災行政無線の大津波警報のサイレンの吹鳴及び防災ラジオへの緊急割込み放送を実施し、身の安全確保行動を行う。</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18" name="正方形/長方形 17"/>
          <p:cNvSpPr/>
          <p:nvPr/>
        </p:nvSpPr>
        <p:spPr>
          <a:xfrm>
            <a:off x="1824129" y="289309"/>
            <a:ext cx="8256896" cy="523220"/>
          </a:xfrm>
          <a:prstGeom prst="rect">
            <a:avLst/>
          </a:prstGeom>
        </p:spPr>
        <p:txBody>
          <a:bodyPr wrap="square">
            <a:spAutoFit/>
          </a:bodyPr>
          <a:lstStyle/>
          <a:p>
            <a:pPr algn="ctr"/>
            <a:r>
              <a:rPr lang="ja-JP" altLang="en-US" sz="28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令和６年度津波対策訓練イメージ図</a:t>
            </a:r>
          </a:p>
        </p:txBody>
      </p:sp>
      <p:pic>
        <p:nvPicPr>
          <p:cNvPr id="4" name="図 3"/>
          <p:cNvPicPr>
            <a:picLocks noChangeAspect="1"/>
          </p:cNvPicPr>
          <p:nvPr/>
        </p:nvPicPr>
        <p:blipFill rotWithShape="1">
          <a:blip r:embed="rId3"/>
          <a:srcRect l="19590" t="17099" r="24664" b="12021"/>
          <a:stretch/>
        </p:blipFill>
        <p:spPr>
          <a:xfrm>
            <a:off x="2725937" y="1209512"/>
            <a:ext cx="6990440" cy="5486115"/>
          </a:xfrm>
          <a:prstGeom prst="rect">
            <a:avLst/>
          </a:prstGeom>
        </p:spPr>
      </p:pic>
      <p:sp>
        <p:nvSpPr>
          <p:cNvPr id="8" name="直方体 7"/>
          <p:cNvSpPr/>
          <p:nvPr/>
        </p:nvSpPr>
        <p:spPr>
          <a:xfrm>
            <a:off x="9047530" y="1099171"/>
            <a:ext cx="322279" cy="381912"/>
          </a:xfrm>
          <a:prstGeom prst="cub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直方体 8"/>
          <p:cNvSpPr/>
          <p:nvPr/>
        </p:nvSpPr>
        <p:spPr>
          <a:xfrm>
            <a:off x="6390298" y="4335962"/>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方体 9"/>
          <p:cNvSpPr/>
          <p:nvPr/>
        </p:nvSpPr>
        <p:spPr>
          <a:xfrm>
            <a:off x="7593111" y="5712678"/>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方体 12"/>
          <p:cNvSpPr/>
          <p:nvPr/>
        </p:nvSpPr>
        <p:spPr>
          <a:xfrm>
            <a:off x="4017976" y="3444927"/>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吹き出し 1"/>
          <p:cNvSpPr/>
          <p:nvPr/>
        </p:nvSpPr>
        <p:spPr>
          <a:xfrm>
            <a:off x="2826165" y="2878792"/>
            <a:ext cx="1470107" cy="290104"/>
          </a:xfrm>
          <a:prstGeom prst="wedgeRoundRectCallout">
            <a:avLst>
              <a:gd name="adj1" fmla="val 41422"/>
              <a:gd name="adj2" fmla="val 146395"/>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辻堂市民センター</a:t>
            </a:r>
          </a:p>
        </p:txBody>
      </p:sp>
      <p:sp>
        <p:nvSpPr>
          <p:cNvPr id="26" name="角丸四角形吹き出し 25"/>
          <p:cNvSpPr/>
          <p:nvPr/>
        </p:nvSpPr>
        <p:spPr>
          <a:xfrm>
            <a:off x="6597051" y="3690954"/>
            <a:ext cx="2730696" cy="276522"/>
          </a:xfrm>
          <a:prstGeom prst="wedgeRoundRectCallout">
            <a:avLst>
              <a:gd name="adj1" fmla="val -50247"/>
              <a:gd name="adj2" fmla="val 180563"/>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ミオカステーロ鵠沼海岸</a:t>
            </a:r>
            <a:r>
              <a:rPr kumimoji="1" lang="en-US" altLang="ja-JP" sz="1200" u="sng" dirty="0">
                <a:latin typeface="HG丸ｺﾞｼｯｸM-PRO" panose="020F0600000000000000" pitchFamily="50" charset="-128"/>
                <a:ea typeface="HG丸ｺﾞｼｯｸM-PRO" panose="020F0600000000000000" pitchFamily="50" charset="-128"/>
              </a:rPr>
              <a:t>(</a:t>
            </a:r>
            <a:r>
              <a:rPr kumimoji="1" lang="ja-JP" altLang="en-US" sz="1200" u="sng" dirty="0">
                <a:latin typeface="HG丸ｺﾞｼｯｸM-PRO" panose="020F0600000000000000" pitchFamily="50" charset="-128"/>
                <a:ea typeface="HG丸ｺﾞｼｯｸM-PRO" panose="020F0600000000000000" pitchFamily="50" charset="-128"/>
              </a:rPr>
              <a:t>調整中</a:t>
            </a:r>
            <a:r>
              <a:rPr kumimoji="1" lang="en-US" altLang="ja-JP" sz="1200" u="sng" dirty="0">
                <a:latin typeface="HG丸ｺﾞｼｯｸM-PRO" panose="020F0600000000000000" pitchFamily="50" charset="-128"/>
                <a:ea typeface="HG丸ｺﾞｼｯｸM-PRO" panose="020F0600000000000000" pitchFamily="50" charset="-128"/>
              </a:rPr>
              <a:t>)</a:t>
            </a:r>
            <a:endParaRPr kumimoji="1" lang="ja-JP" altLang="en-US" sz="1200" u="sng" dirty="0">
              <a:latin typeface="HG丸ｺﾞｼｯｸM-PRO" panose="020F0600000000000000" pitchFamily="50" charset="-128"/>
              <a:ea typeface="HG丸ｺﾞｼｯｸM-PRO" panose="020F0600000000000000" pitchFamily="50" charset="-128"/>
            </a:endParaRPr>
          </a:p>
        </p:txBody>
      </p:sp>
      <p:sp>
        <p:nvSpPr>
          <p:cNvPr id="27" name="角丸四角形吹き出し 26"/>
          <p:cNvSpPr/>
          <p:nvPr/>
        </p:nvSpPr>
        <p:spPr>
          <a:xfrm>
            <a:off x="6732494" y="6267554"/>
            <a:ext cx="1371664" cy="263369"/>
          </a:xfrm>
          <a:prstGeom prst="wedgeRoundRectCallout">
            <a:avLst>
              <a:gd name="adj1" fmla="val 14971"/>
              <a:gd name="adj2" fmla="val -141010"/>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新江ノ島</a:t>
            </a:r>
            <a:r>
              <a:rPr lang="ja-JP" altLang="en-US" sz="1200" u="sng" dirty="0">
                <a:latin typeface="HG丸ｺﾞｼｯｸM-PRO" panose="020F0600000000000000" pitchFamily="50" charset="-128"/>
                <a:ea typeface="HG丸ｺﾞｼｯｸM-PRO" panose="020F0600000000000000" pitchFamily="50" charset="-128"/>
              </a:rPr>
              <a:t>水族館</a:t>
            </a:r>
          </a:p>
        </p:txBody>
      </p:sp>
      <p:sp>
        <p:nvSpPr>
          <p:cNvPr id="3" name="角丸四角形 2"/>
          <p:cNvSpPr/>
          <p:nvPr/>
        </p:nvSpPr>
        <p:spPr>
          <a:xfrm>
            <a:off x="3743688" y="5622123"/>
            <a:ext cx="1784143" cy="359931"/>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SｺﾞｼｯｸM" panose="020B0600000000000000" pitchFamily="50" charset="-128"/>
                <a:ea typeface="HGSｺﾞｼｯｸM" panose="020B0600000000000000" pitchFamily="50" charset="-128"/>
              </a:rPr>
              <a:t>江の島高所カメラ</a:t>
            </a:r>
          </a:p>
        </p:txBody>
      </p:sp>
      <p:sp>
        <p:nvSpPr>
          <p:cNvPr id="29" name="角丸四角形 28"/>
          <p:cNvSpPr/>
          <p:nvPr/>
        </p:nvSpPr>
        <p:spPr>
          <a:xfrm>
            <a:off x="9369809" y="1116043"/>
            <a:ext cx="1784143" cy="359931"/>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HGSｺﾞｼｯｸM" panose="020B0600000000000000" pitchFamily="50" charset="-128"/>
                <a:ea typeface="HGSｺﾞｼｯｸM" panose="020B0600000000000000" pitchFamily="50" charset="-128"/>
              </a:rPr>
              <a:t>藤沢市役所７Ｆ</a:t>
            </a:r>
          </a:p>
        </p:txBody>
      </p:sp>
      <p:sp>
        <p:nvSpPr>
          <p:cNvPr id="25" name="直方体 24"/>
          <p:cNvSpPr/>
          <p:nvPr/>
        </p:nvSpPr>
        <p:spPr>
          <a:xfrm>
            <a:off x="6221157" y="3649260"/>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吹き出し 29"/>
          <p:cNvSpPr/>
          <p:nvPr/>
        </p:nvSpPr>
        <p:spPr>
          <a:xfrm>
            <a:off x="6237365" y="3216284"/>
            <a:ext cx="1061750" cy="253659"/>
          </a:xfrm>
          <a:prstGeom prst="wedgeRoundRectCallout">
            <a:avLst>
              <a:gd name="adj1" fmla="val -40362"/>
              <a:gd name="adj2" fmla="val 112155"/>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フジ鵠沼店</a:t>
            </a:r>
          </a:p>
        </p:txBody>
      </p:sp>
      <p:pic>
        <p:nvPicPr>
          <p:cNvPr id="31" name="図 30"/>
          <p:cNvPicPr/>
          <p:nvPr/>
        </p:nvPicPr>
        <p:blipFill rotWithShape="1">
          <a:blip r:embed="rId4"/>
          <a:srcRect l="13769" t="23443" r="67664" b="49377"/>
          <a:stretch/>
        </p:blipFill>
        <p:spPr bwMode="auto">
          <a:xfrm>
            <a:off x="5863645" y="5283318"/>
            <a:ext cx="567354" cy="518771"/>
          </a:xfrm>
          <a:prstGeom prst="rect">
            <a:avLst/>
          </a:prstGeom>
          <a:ln w="19050">
            <a:solidFill>
              <a:srgbClr val="00B0F0"/>
            </a:solidFill>
          </a:ln>
          <a:extLst>
            <a:ext uri="{53640926-AAD7-44D8-BBD7-CCE9431645EC}">
              <a14:shadowObscured xmlns:a14="http://schemas.microsoft.com/office/drawing/2010/main"/>
            </a:ext>
          </a:extLst>
        </p:spPr>
      </p:pic>
      <p:pic>
        <p:nvPicPr>
          <p:cNvPr id="32" name="図 31"/>
          <p:cNvPicPr/>
          <p:nvPr/>
        </p:nvPicPr>
        <p:blipFill rotWithShape="1">
          <a:blip r:embed="rId4"/>
          <a:srcRect l="13769" t="23443" r="67664" b="49377"/>
          <a:stretch/>
        </p:blipFill>
        <p:spPr bwMode="auto">
          <a:xfrm>
            <a:off x="7339939" y="5517160"/>
            <a:ext cx="567354" cy="518771"/>
          </a:xfrm>
          <a:prstGeom prst="rect">
            <a:avLst/>
          </a:prstGeom>
          <a:ln w="19050">
            <a:solidFill>
              <a:schemeClr val="accent1"/>
            </a:solidFill>
          </a:ln>
          <a:extLst>
            <a:ext uri="{53640926-AAD7-44D8-BBD7-CCE9431645EC}">
              <a14:shadowObscured xmlns:a14="http://schemas.microsoft.com/office/drawing/2010/main"/>
            </a:ext>
          </a:extLst>
        </p:spPr>
      </p:pic>
      <p:pic>
        <p:nvPicPr>
          <p:cNvPr id="33" name="図 32"/>
          <p:cNvPicPr/>
          <p:nvPr/>
        </p:nvPicPr>
        <p:blipFill rotWithShape="1">
          <a:blip r:embed="rId4"/>
          <a:srcRect l="13769" t="23443" r="67664" b="49377"/>
          <a:stretch/>
        </p:blipFill>
        <p:spPr bwMode="auto">
          <a:xfrm>
            <a:off x="8578920" y="5431879"/>
            <a:ext cx="567354" cy="518771"/>
          </a:xfrm>
          <a:prstGeom prst="rect">
            <a:avLst/>
          </a:prstGeom>
          <a:ln w="19050">
            <a:solidFill>
              <a:schemeClr val="accent1"/>
            </a:solidFill>
          </a:ln>
          <a:extLst>
            <a:ext uri="{53640926-AAD7-44D8-BBD7-CCE9431645EC}">
              <a14:shadowObscured xmlns:a14="http://schemas.microsoft.com/office/drawing/2010/main"/>
            </a:ext>
          </a:extLst>
        </p:spPr>
      </p:pic>
      <p:pic>
        <p:nvPicPr>
          <p:cNvPr id="12" name="図 11"/>
          <p:cNvPicPr>
            <a:picLocks noChangeAspect="1"/>
          </p:cNvPicPr>
          <p:nvPr/>
        </p:nvPicPr>
        <p:blipFill rotWithShape="1">
          <a:blip r:embed="rId5"/>
          <a:srcRect l="60112" t="22076" r="27015" b="19587"/>
          <a:stretch/>
        </p:blipFill>
        <p:spPr>
          <a:xfrm>
            <a:off x="5525535" y="5007180"/>
            <a:ext cx="338110" cy="849398"/>
          </a:xfrm>
          <a:prstGeom prst="rect">
            <a:avLst/>
          </a:prstGeom>
        </p:spPr>
      </p:pic>
      <p:pic>
        <p:nvPicPr>
          <p:cNvPr id="14" name="図 13"/>
          <p:cNvPicPr>
            <a:picLocks noChangeAspect="1"/>
          </p:cNvPicPr>
          <p:nvPr/>
        </p:nvPicPr>
        <p:blipFill rotWithShape="1">
          <a:blip r:embed="rId6"/>
          <a:srcRect l="42537" t="29442" r="39888" b="54231"/>
          <a:stretch/>
        </p:blipFill>
        <p:spPr>
          <a:xfrm rot="18333886">
            <a:off x="4731691" y="4992653"/>
            <a:ext cx="787613" cy="446175"/>
          </a:xfrm>
          <a:prstGeom prst="rect">
            <a:avLst/>
          </a:prstGeom>
        </p:spPr>
      </p:pic>
      <p:sp>
        <p:nvSpPr>
          <p:cNvPr id="34" name="直方体 33"/>
          <p:cNvSpPr/>
          <p:nvPr/>
        </p:nvSpPr>
        <p:spPr>
          <a:xfrm>
            <a:off x="5902385" y="4390711"/>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吹き出し 36"/>
          <p:cNvSpPr/>
          <p:nvPr/>
        </p:nvSpPr>
        <p:spPr>
          <a:xfrm>
            <a:off x="4995081" y="3989951"/>
            <a:ext cx="1109086" cy="295445"/>
          </a:xfrm>
          <a:prstGeom prst="wedgeRoundRectCallout">
            <a:avLst>
              <a:gd name="adj1" fmla="val 34104"/>
              <a:gd name="adj2" fmla="val 106223"/>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鵠南小学校</a:t>
            </a:r>
          </a:p>
        </p:txBody>
      </p:sp>
      <p:sp>
        <p:nvSpPr>
          <p:cNvPr id="36" name="角丸四角形吹き出し 35"/>
          <p:cNvSpPr/>
          <p:nvPr/>
        </p:nvSpPr>
        <p:spPr>
          <a:xfrm>
            <a:off x="7802294" y="4686490"/>
            <a:ext cx="1467211" cy="303222"/>
          </a:xfrm>
          <a:prstGeom prst="wedgeRoundRectCallout">
            <a:avLst>
              <a:gd name="adj1" fmla="val -24910"/>
              <a:gd name="adj2" fmla="val 189829"/>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湘南白百合幼稚園</a:t>
            </a:r>
          </a:p>
        </p:txBody>
      </p:sp>
      <p:sp>
        <p:nvSpPr>
          <p:cNvPr id="39" name="直方体 38"/>
          <p:cNvSpPr/>
          <p:nvPr/>
        </p:nvSpPr>
        <p:spPr>
          <a:xfrm>
            <a:off x="8039635" y="5382440"/>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p:nvPr/>
        </p:nvPicPr>
        <p:blipFill rotWithShape="1">
          <a:blip r:embed="rId4"/>
          <a:srcRect l="13769" t="23443" r="67664" b="49377"/>
          <a:stretch/>
        </p:blipFill>
        <p:spPr bwMode="auto">
          <a:xfrm>
            <a:off x="6832970" y="4857415"/>
            <a:ext cx="567354" cy="518771"/>
          </a:xfrm>
          <a:prstGeom prst="rect">
            <a:avLst/>
          </a:prstGeom>
          <a:ln w="19050">
            <a:solidFill>
              <a:srgbClr val="00B0F0"/>
            </a:solidFill>
          </a:ln>
          <a:extLst>
            <a:ext uri="{53640926-AAD7-44D8-BBD7-CCE9431645EC}">
              <a14:shadowObscured xmlns:a14="http://schemas.microsoft.com/office/drawing/2010/main"/>
            </a:ext>
          </a:extLst>
        </p:spPr>
      </p:pic>
      <p:sp>
        <p:nvSpPr>
          <p:cNvPr id="42" name="角丸四角形吹き出し 41"/>
          <p:cNvSpPr/>
          <p:nvPr/>
        </p:nvSpPr>
        <p:spPr>
          <a:xfrm>
            <a:off x="8713694" y="6133472"/>
            <a:ext cx="675447" cy="242849"/>
          </a:xfrm>
          <a:prstGeom prst="wedgeRoundRectCallout">
            <a:avLst>
              <a:gd name="adj1" fmla="val -21277"/>
              <a:gd name="adj2" fmla="val -103018"/>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u="sng" dirty="0">
                <a:latin typeface="HG丸ｺﾞｼｯｸM-PRO" panose="020F0600000000000000" pitchFamily="50" charset="-128"/>
                <a:ea typeface="HG丸ｺﾞｼｯｸM-PRO" panose="020F0600000000000000" pitchFamily="50" charset="-128"/>
              </a:rPr>
              <a:t>鵠生園</a:t>
            </a:r>
          </a:p>
        </p:txBody>
      </p:sp>
      <p:sp>
        <p:nvSpPr>
          <p:cNvPr id="43" name="角丸四角形吹き出し 42"/>
          <p:cNvSpPr/>
          <p:nvPr/>
        </p:nvSpPr>
        <p:spPr>
          <a:xfrm>
            <a:off x="6846794" y="4301410"/>
            <a:ext cx="1314901" cy="324164"/>
          </a:xfrm>
          <a:prstGeom prst="wedgeRoundRectCallout">
            <a:avLst>
              <a:gd name="adj1" fmla="val -30590"/>
              <a:gd name="adj2" fmla="val 122302"/>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a:latin typeface="HG丸ｺﾞｼｯｸM-PRO" panose="020F0600000000000000" pitchFamily="50" charset="-128"/>
                <a:ea typeface="HG丸ｺﾞｼｯｸM-PRO" panose="020F0600000000000000" pitchFamily="50" charset="-128"/>
              </a:rPr>
              <a:t>津波避難タワー</a:t>
            </a:r>
            <a:endParaRPr kumimoji="1" lang="ja-JP" altLang="en-US" sz="1200" u="sng" dirty="0">
              <a:latin typeface="HG丸ｺﾞｼｯｸM-PRO" panose="020F0600000000000000" pitchFamily="50" charset="-128"/>
              <a:ea typeface="HG丸ｺﾞｼｯｸM-PRO" panose="020F0600000000000000" pitchFamily="50" charset="-128"/>
            </a:endParaRPr>
          </a:p>
        </p:txBody>
      </p:sp>
      <p:sp>
        <p:nvSpPr>
          <p:cNvPr id="28" name="角丸四角形吹き出し 27"/>
          <p:cNvSpPr/>
          <p:nvPr/>
        </p:nvSpPr>
        <p:spPr>
          <a:xfrm>
            <a:off x="4740698" y="6292021"/>
            <a:ext cx="1784143" cy="313582"/>
          </a:xfrm>
          <a:prstGeom prst="wedgeRoundRectCallout">
            <a:avLst>
              <a:gd name="adj1" fmla="val 27603"/>
              <a:gd name="adj2" fmla="val -199605"/>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HG丸ｺﾞｼｯｸM-PRO" panose="020F0600000000000000" pitchFamily="50" charset="-128"/>
                <a:ea typeface="HG丸ｺﾞｼｯｸM-PRO" panose="020F0600000000000000" pitchFamily="50" charset="-128"/>
              </a:rPr>
              <a:t>江の島アイランドスパ</a:t>
            </a:r>
          </a:p>
        </p:txBody>
      </p:sp>
      <p:pic>
        <p:nvPicPr>
          <p:cNvPr id="11" name="図 10">
            <a:extLst>
              <a:ext uri="{FF2B5EF4-FFF2-40B4-BE49-F238E27FC236}">
                <a16:creationId xmlns:a16="http://schemas.microsoft.com/office/drawing/2014/main" id="{DC6EAAD8-B450-43B8-82FC-041400EC83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2793" y="4475130"/>
            <a:ext cx="2380110" cy="2380110"/>
          </a:xfrm>
          <a:prstGeom prst="rect">
            <a:avLst/>
          </a:prstGeom>
        </p:spPr>
      </p:pic>
      <p:pic>
        <p:nvPicPr>
          <p:cNvPr id="22" name="図 21">
            <a:extLst>
              <a:ext uri="{FF2B5EF4-FFF2-40B4-BE49-F238E27FC236}">
                <a16:creationId xmlns:a16="http://schemas.microsoft.com/office/drawing/2014/main" id="{4D53801B-1271-4FA7-98C7-97AE3F24A2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3060" y="-5078"/>
            <a:ext cx="1617916" cy="1617916"/>
          </a:xfrm>
          <a:prstGeom prst="rect">
            <a:avLst/>
          </a:prstGeom>
        </p:spPr>
      </p:pic>
      <p:sp>
        <p:nvSpPr>
          <p:cNvPr id="38" name="直方体 37">
            <a:extLst>
              <a:ext uri="{FF2B5EF4-FFF2-40B4-BE49-F238E27FC236}">
                <a16:creationId xmlns:a16="http://schemas.microsoft.com/office/drawing/2014/main" id="{1D95A598-D464-448D-9F9C-3C07FE9F3EC5}"/>
              </a:ext>
            </a:extLst>
          </p:cNvPr>
          <p:cNvSpPr/>
          <p:nvPr/>
        </p:nvSpPr>
        <p:spPr>
          <a:xfrm>
            <a:off x="4972425" y="3473476"/>
            <a:ext cx="278296" cy="260653"/>
          </a:xfrm>
          <a:prstGeom prst="cub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吹き出し 25">
            <a:extLst>
              <a:ext uri="{FF2B5EF4-FFF2-40B4-BE49-F238E27FC236}">
                <a16:creationId xmlns:a16="http://schemas.microsoft.com/office/drawing/2014/main" id="{90823DDC-A46D-488B-809C-7E1A303C47BB}"/>
              </a:ext>
            </a:extLst>
          </p:cNvPr>
          <p:cNvSpPr/>
          <p:nvPr/>
        </p:nvSpPr>
        <p:spPr>
          <a:xfrm>
            <a:off x="4489074" y="2972149"/>
            <a:ext cx="1587684" cy="303222"/>
          </a:xfrm>
          <a:prstGeom prst="wedgeRoundRectCallout">
            <a:avLst>
              <a:gd name="adj1" fmla="val -10158"/>
              <a:gd name="adj2" fmla="val 115520"/>
              <a:gd name="adj3" fmla="val 16667"/>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a:latin typeface="HG丸ｺﾞｼｯｸM-PRO" panose="020F0600000000000000" pitchFamily="50" charset="-128"/>
                <a:ea typeface="HG丸ｺﾞｼｯｸM-PRO" panose="020F0600000000000000" pitchFamily="50" charset="-128"/>
              </a:rPr>
              <a:t>湘南メディカルビル</a:t>
            </a:r>
          </a:p>
        </p:txBody>
      </p:sp>
    </p:spTree>
    <p:extLst>
      <p:ext uri="{BB962C8B-B14F-4D97-AF65-F5344CB8AC3E}">
        <p14:creationId xmlns:p14="http://schemas.microsoft.com/office/powerpoint/2010/main" val="4151914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976</TotalTime>
  <Words>247</Words>
  <Application>Microsoft Office PowerPoint</Application>
  <PresentationFormat>ワイド画面</PresentationFormat>
  <Paragraphs>40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HGSｺﾞｼｯｸM</vt:lpstr>
      <vt:lpstr>HG丸ｺﾞｼｯｸM-PRO</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山下　克至</dc:creator>
  <cp:lastModifiedBy>後藤　豊章</cp:lastModifiedBy>
  <cp:revision>67</cp:revision>
  <cp:lastPrinted>2024-08-09T01:13:51Z</cp:lastPrinted>
  <dcterms:created xsi:type="dcterms:W3CDTF">2021-10-05T00:46:11Z</dcterms:created>
  <dcterms:modified xsi:type="dcterms:W3CDTF">2024-09-04T07:48:39Z</dcterms:modified>
</cp:coreProperties>
</file>